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2"/>
  </p:notesMasterIdLst>
  <p:sldIdLst>
    <p:sldId id="256" r:id="rId2"/>
    <p:sldId id="257" r:id="rId3"/>
    <p:sldId id="260" r:id="rId4"/>
    <p:sldId id="261" r:id="rId5"/>
    <p:sldId id="263" r:id="rId6"/>
    <p:sldId id="264" r:id="rId7"/>
    <p:sldId id="292" r:id="rId8"/>
    <p:sldId id="265" r:id="rId9"/>
    <p:sldId id="269" r:id="rId10"/>
    <p:sldId id="270" r:id="rId11"/>
    <p:sldId id="267" r:id="rId12"/>
    <p:sldId id="268" r:id="rId13"/>
    <p:sldId id="271" r:id="rId14"/>
    <p:sldId id="293" r:id="rId15"/>
    <p:sldId id="272" r:id="rId16"/>
    <p:sldId id="273" r:id="rId17"/>
    <p:sldId id="301" r:id="rId18"/>
    <p:sldId id="302" r:id="rId19"/>
    <p:sldId id="303" r:id="rId20"/>
    <p:sldId id="304" r:id="rId21"/>
    <p:sldId id="274" r:id="rId22"/>
    <p:sldId id="275" r:id="rId23"/>
    <p:sldId id="295" r:id="rId24"/>
    <p:sldId id="296" r:id="rId25"/>
    <p:sldId id="298" r:id="rId26"/>
    <p:sldId id="299" r:id="rId27"/>
    <p:sldId id="300" r:id="rId28"/>
    <p:sldId id="276" r:id="rId29"/>
    <p:sldId id="277" r:id="rId30"/>
    <p:sldId id="294" r:id="rId31"/>
    <p:sldId id="278" r:id="rId32"/>
    <p:sldId id="282" r:id="rId33"/>
    <p:sldId id="286" r:id="rId34"/>
    <p:sldId id="285" r:id="rId35"/>
    <p:sldId id="279" r:id="rId36"/>
    <p:sldId id="280" r:id="rId37"/>
    <p:sldId id="281" r:id="rId38"/>
    <p:sldId id="287" r:id="rId39"/>
    <p:sldId id="288" r:id="rId40"/>
    <p:sldId id="289" r:id="rId41"/>
  </p:sldIdLst>
  <p:sldSz cx="9144000" cy="5143500" type="screen16x9"/>
  <p:notesSz cx="6858000" cy="9144000"/>
  <p:defaultTextStyle>
    <a:defPPr>
      <a:defRPr lang="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635"/>
    <a:srgbClr val="9EFF29"/>
    <a:srgbClr val="C80064"/>
    <a:srgbClr val="C33A1F"/>
    <a:srgbClr val="0000CC"/>
    <a:srgbClr val="FF2549"/>
    <a:srgbClr val="007033"/>
    <a:srgbClr val="D6370C"/>
    <a:srgbClr val="1D3A00"/>
    <a:srgbClr val="FF85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6" d="100"/>
          <a:sy n="136" d="100"/>
        </p:scale>
        <p:origin x="816" y="96"/>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9/18/2024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D943592-3C4E-4682-8793-5FC24F276B41}"/>
              </a:ext>
            </a:extLst>
          </p:cNvPr>
          <p:cNvSpPr>
            <a:spLocks noGrp="1" noChangeArrowheads="1"/>
          </p:cNvSpPr>
          <p:nvPr>
            <p:ph type="sldNum" sz="quarter" idx="5"/>
          </p:nvPr>
        </p:nvSpPr>
        <p:spPr>
          <a:ln/>
        </p:spPr>
        <p:txBody>
          <a:bodyPr/>
          <a:lstStyle/>
          <a:p>
            <a:fld id="{34C0ED41-FCBC-481E-BB57-534313A98F91}" type="slidenum">
              <a:rPr lang="en-US" altLang="ru-RU"/>
              <a:pPr/>
              <a:t>13</a:t>
            </a:fld>
            <a:endParaRPr lang="en-US" altLang="ru-RU"/>
          </a:p>
        </p:txBody>
      </p:sp>
      <p:sp>
        <p:nvSpPr>
          <p:cNvPr id="38914" name="Rectangle 2">
            <a:extLst>
              <a:ext uri="{FF2B5EF4-FFF2-40B4-BE49-F238E27FC236}">
                <a16:creationId xmlns:a16="http://schemas.microsoft.com/office/drawing/2014/main" id="{54F8544F-8CBC-4B51-BA5C-881332F3C44D}"/>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55C3C527-BB6F-4430-A7EF-D3AE56447E1D}"/>
              </a:ext>
            </a:extLst>
          </p:cNvPr>
          <p:cNvSpPr>
            <a:spLocks noGrp="1" noChangeArrowheads="1"/>
          </p:cNvSpPr>
          <p:nvPr>
            <p:ph type="body" idx="1"/>
          </p:nvPr>
        </p:nvSpPr>
        <p:spPr/>
        <p:txBody>
          <a:bodyPr/>
          <a:lstStyle/>
          <a:p>
            <a:r>
              <a:rPr lang="ru" altLang="ru-RU"/>
              <a:t>Сейчас самое время сделать упражнение…</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7703" y="1784556"/>
            <a:ext cx="8229600" cy="1688688"/>
          </a:xfrm>
          <a:noFill/>
          <a:effectLst>
            <a:outerShdw blurRad="50800" dist="38100" dir="2700000" algn="tl" rotWithShape="0">
              <a:prstClr val="black">
                <a:alpha val="40000"/>
              </a:prstClr>
            </a:outerShdw>
          </a:effectLst>
        </p:spPr>
        <p:txBody>
          <a:bodyPr>
            <a:normAutofit/>
          </a:bodyPr>
          <a:lstStyle>
            <a:lvl1pPr algn="r">
              <a:defRPr sz="3600">
                <a:solidFill>
                  <a:srgbClr val="0070C0"/>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20328" y="3694468"/>
            <a:ext cx="8229600" cy="678426"/>
          </a:xfrm>
        </p:spPr>
        <p:txBody>
          <a:bodyPr>
            <a:normAutofit/>
          </a:bodyPr>
          <a:lstStyle>
            <a:lvl1pPr marL="0" indent="0" algn="r">
              <a:buNone/>
              <a:defRPr sz="28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1947" y="224337"/>
            <a:ext cx="8259098" cy="763526"/>
          </a:xfrm>
        </p:spPr>
        <p:txBody>
          <a:bodyPr>
            <a:normAutofit/>
          </a:bodyPr>
          <a:lstStyle>
            <a:lvl1pPr algn="r">
              <a:defRPr sz="3600" baseline="0">
                <a:solidFill>
                  <a:srgbClr val="0070C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63714" y="1312606"/>
            <a:ext cx="8246070" cy="3465870"/>
          </a:xfrm>
        </p:spPr>
        <p:txBody>
          <a:bodyPr/>
          <a:lstStyle>
            <a:lvl1pPr algn="l">
              <a:defRPr sz="2800">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92106" y="406537"/>
            <a:ext cx="6283782" cy="725349"/>
          </a:xfrm>
        </p:spPr>
        <p:txBody>
          <a:bodyPr>
            <a:normAutofit/>
          </a:bodyPr>
          <a:lstStyle>
            <a:lvl1pPr algn="l">
              <a:defRPr sz="3600">
                <a:solidFill>
                  <a:srgbClr val="0070C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389238" y="1268361"/>
            <a:ext cx="6304935" cy="3420136"/>
          </a:xfrm>
        </p:spPr>
        <p:txBody>
          <a:bodyPr/>
          <a:lstStyle>
            <a:lvl1pPr>
              <a:defRPr sz="2800">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2692" y="271648"/>
            <a:ext cx="8093365" cy="763525"/>
          </a:xfrm>
        </p:spPr>
        <p:txBody>
          <a:bodyPr>
            <a:normAutofit/>
          </a:bodyPr>
          <a:lstStyle>
            <a:lvl1pPr algn="r">
              <a:defRPr sz="3600" baseline="0">
                <a:solidFill>
                  <a:srgbClr val="0070C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22131" y="1655517"/>
            <a:ext cx="4040188"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22131" y="2127914"/>
            <a:ext cx="4040188"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57252" y="1655517"/>
            <a:ext cx="4041775"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57252" y="2127914"/>
            <a:ext cx="4041775"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9/18/2024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9/18/2024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9/18/2024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9/18/2024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39986" y="1913775"/>
            <a:ext cx="3313744" cy="1356032"/>
          </a:xfrm>
        </p:spPr>
        <p:txBody>
          <a:bodyPr>
            <a:normAutofit/>
          </a:bodyPr>
          <a:lstStyle/>
          <a:p>
            <a:r>
              <a:rPr lang="ru" dirty="0">
                <a:solidFill>
                  <a:schemeClr val="accent6">
                    <a:lumMod val="75000"/>
                  </a:schemeClr>
                </a:solidFill>
              </a:rPr>
              <a:t>Лекция 2</a:t>
            </a:r>
            <a:endParaRPr lang="en-US" dirty="0">
              <a:solidFill>
                <a:schemeClr val="accent6">
                  <a:lumMod val="75000"/>
                </a:schemeClr>
              </a:solidFill>
            </a:endParaRPr>
          </a:p>
        </p:txBody>
      </p:sp>
      <p:sp>
        <p:nvSpPr>
          <p:cNvPr id="3" name="Subtitle 2"/>
          <p:cNvSpPr>
            <a:spLocks noGrp="1"/>
          </p:cNvSpPr>
          <p:nvPr>
            <p:ph type="subTitle" idx="1"/>
          </p:nvPr>
        </p:nvSpPr>
        <p:spPr>
          <a:xfrm>
            <a:off x="4917440" y="3726365"/>
            <a:ext cx="3936290" cy="696622"/>
          </a:xfrm>
        </p:spPr>
        <p:txBody>
          <a:bodyPr/>
          <a:lstStyle/>
          <a:p>
            <a:r>
              <a:rPr lang="ru" dirty="0">
                <a:solidFill>
                  <a:srgbClr val="FFFF00"/>
                </a:solidFill>
              </a:rPr>
              <a:t>CSS</a:t>
            </a:r>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27474EF1-7984-45FE-8EF1-E72470FC6C9D}"/>
              </a:ext>
            </a:extLst>
          </p:cNvPr>
          <p:cNvSpPr>
            <a:spLocks noGrp="1" noChangeArrowheads="1"/>
          </p:cNvSpPr>
          <p:nvPr>
            <p:ph type="title"/>
          </p:nvPr>
        </p:nvSpPr>
        <p:spPr>
          <a:ln/>
        </p:spPr>
        <p:txBody>
          <a:bodyPr/>
          <a:lstStyle/>
          <a:p>
            <a:r>
              <a:rPr lang="ru" altLang="ru-RU" dirty="0">
                <a:solidFill>
                  <a:schemeClr val="accent6"/>
                </a:solidFill>
              </a:rPr>
              <a:t>Внешний пример</a:t>
            </a:r>
          </a:p>
        </p:txBody>
      </p:sp>
      <p:sp>
        <p:nvSpPr>
          <p:cNvPr id="36867" name="Rectangle 3">
            <a:extLst>
              <a:ext uri="{FF2B5EF4-FFF2-40B4-BE49-F238E27FC236}">
                <a16:creationId xmlns:a16="http://schemas.microsoft.com/office/drawing/2014/main" id="{85DC65FE-51A1-412A-BED0-4E8543C5D72E}"/>
              </a:ext>
            </a:extLst>
          </p:cNvPr>
          <p:cNvSpPr>
            <a:spLocks noGrp="1" noChangeArrowheads="1"/>
          </p:cNvSpPr>
          <p:nvPr>
            <p:ph type="body" idx="1"/>
          </p:nvPr>
        </p:nvSpPr>
        <p:spPr>
          <a:ln/>
        </p:spPr>
        <p:txBody>
          <a:bodyPr/>
          <a:lstStyle/>
          <a:p>
            <a:pPr>
              <a:buFont typeface="Wingdings" panose="05000000000000000000" pitchFamily="2" charset="2"/>
              <a:buNone/>
            </a:pPr>
            <a:r>
              <a:rPr lang="ru" altLang="en-US" sz="1500" dirty="0"/>
              <a:t>Текст, который отображается в документе таблицы стилей </a:t>
            </a:r>
            <a:r>
              <a:rPr lang="ru" altLang="en-US" sz="1500" i="1" dirty="0"/>
              <a:t>basic.css </a:t>
            </a:r>
            <a:r>
              <a:rPr lang="ru" altLang="en-US" sz="1500" dirty="0"/>
              <a:t>:</a:t>
            </a:r>
          </a:p>
          <a:p>
            <a:pPr>
              <a:buFont typeface="Wingdings" panose="05000000000000000000" pitchFamily="2" charset="2"/>
              <a:buNone/>
            </a:pPr>
            <a:r>
              <a:rPr lang="ru" altLang="en-US" sz="1500" dirty="0"/>
              <a:t> </a:t>
            </a:r>
            <a:r>
              <a:rPr lang="ru" altLang="en-US" sz="750" dirty="0">
                <a:latin typeface="Courier New" panose="02070309020205020404" pitchFamily="49" charset="0"/>
              </a:rPr>
              <a:t>h2 {семейство шрифтов: Arial, sans-serif; начертание шрифта: курсив; цвет: зеленый;} </a:t>
            </a:r>
            <a:br>
              <a:rPr lang="en-US" altLang="en-US" sz="750" dirty="0">
                <a:latin typeface="Courier New" panose="02070309020205020404" pitchFamily="49" charset="0"/>
              </a:rPr>
            </a:br>
            <a:r>
              <a:rPr lang="ru" altLang="en-US" sz="750" dirty="0">
                <a:latin typeface="Courier New" panose="02070309020205020404" pitchFamily="49" charset="0"/>
              </a:rPr>
              <a:t>p {семейство шрифтов: Courier, monotype; начертание шрифта: полужирный; цвет: красный; }</a:t>
            </a:r>
            <a:r>
              <a:rPr lang="ru" altLang="en-US" sz="1200" dirty="0"/>
              <a:t> </a:t>
            </a:r>
          </a:p>
          <a:p>
            <a:pPr>
              <a:buFont typeface="Wingdings" panose="05000000000000000000" pitchFamily="2" charset="2"/>
              <a:buNone/>
            </a:pPr>
            <a:endParaRPr lang="en-US" altLang="en-US" sz="225" dirty="0"/>
          </a:p>
          <a:p>
            <a:pPr>
              <a:buFont typeface="Wingdings" panose="05000000000000000000" pitchFamily="2" charset="2"/>
              <a:buNone/>
            </a:pPr>
            <a:r>
              <a:rPr lang="ru" altLang="en-US" sz="1500" dirty="0"/>
              <a:t>Текст, который отображается в документе таблицы стилей </a:t>
            </a:r>
            <a:r>
              <a:rPr lang="ru" altLang="en-US" sz="1500" i="1" dirty="0"/>
              <a:t>print.css </a:t>
            </a:r>
            <a:r>
              <a:rPr lang="ru" altLang="en-US" sz="1500" dirty="0"/>
              <a:t>:</a:t>
            </a:r>
          </a:p>
          <a:p>
            <a:pPr>
              <a:buFont typeface="Wingdings" panose="05000000000000000000" pitchFamily="2" charset="2"/>
              <a:buNone/>
            </a:pPr>
            <a:r>
              <a:rPr lang="ru" altLang="en-US" sz="1500" dirty="0"/>
              <a:t> </a:t>
            </a:r>
            <a:r>
              <a:rPr lang="ru" altLang="en-US" sz="750" dirty="0">
                <a:latin typeface="Courier New" panose="02070309020205020404" pitchFamily="49" charset="0"/>
              </a:rPr>
              <a:t>h2 {семейство шрифтов: Book Antiqua, Times, serif; стиль шрифта: italic; } </a:t>
            </a:r>
            <a:br>
              <a:rPr lang="en-US" altLang="en-US" sz="750" dirty="0">
                <a:latin typeface="Courier New" panose="02070309020205020404" pitchFamily="49" charset="0"/>
              </a:rPr>
            </a:br>
            <a:r>
              <a:rPr lang="ru" altLang="en-US" sz="750" dirty="0">
                <a:latin typeface="Courier New" panose="02070309020205020404" pitchFamily="49" charset="0"/>
              </a:rPr>
              <a:t>p {семейство шрифтов: Courier, monotype; стиль шрифта: bold; }</a:t>
            </a:r>
            <a:r>
              <a:rPr lang="ru" altLang="en-US" sz="1200" dirty="0"/>
              <a:t>  </a:t>
            </a:r>
          </a:p>
          <a:p>
            <a:endParaRPr lang="en-US" altLang="ru-RU" sz="1500" dirty="0"/>
          </a:p>
        </p:txBody>
      </p:sp>
      <p:sp>
        <p:nvSpPr>
          <p:cNvPr id="36868" name="Rectangle 4">
            <a:extLst>
              <a:ext uri="{FF2B5EF4-FFF2-40B4-BE49-F238E27FC236}">
                <a16:creationId xmlns:a16="http://schemas.microsoft.com/office/drawing/2014/main" id="{1160F644-08DE-4D1D-BBC6-B89B17CDF9D3}"/>
              </a:ext>
            </a:extLst>
          </p:cNvPr>
          <p:cNvSpPr>
            <a:spLocks noChangeArrowheads="1"/>
          </p:cNvSpPr>
          <p:nvPr/>
        </p:nvSpPr>
        <p:spPr bwMode="auto">
          <a:xfrm>
            <a:off x="1117682" y="3430093"/>
            <a:ext cx="2800350" cy="1371600"/>
          </a:xfrm>
          <a:prstGeom prst="rect">
            <a:avLst/>
          </a:prstGeom>
          <a:solidFill>
            <a:schemeClr val="accent5">
              <a:lumMod val="40000"/>
              <a:lumOff val="60000"/>
            </a:schemeClr>
          </a:solidFill>
          <a:ln w="9525">
            <a:solidFill>
              <a:schemeClr val="tx1"/>
            </a:solidFill>
            <a:miter lim="800000"/>
            <a:headEnd/>
            <a:tailEnd/>
          </a:ln>
          <a:effectLst/>
        </p:spPr>
        <p:txBody>
          <a:bodyPr lIns="69056" tIns="34529" rIns="69056" bIns="34529"/>
          <a:lstStyle>
            <a:lvl1pPr marL="342900" indent="-342900">
              <a:spcBef>
                <a:spcPct val="20000"/>
              </a:spcBef>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Font typeface="Times" panose="02020603050405020304" pitchFamily="18" charset="0"/>
              <a:buChar char="•"/>
              <a:defRPr sz="1600">
                <a:solidFill>
                  <a:schemeClr val="tx1"/>
                </a:solidFill>
                <a:latin typeface="Georgia" panose="02040502050405020303" pitchFamily="18" charset="0"/>
                <a:ea typeface="ＭＳ Ｐゴシック" panose="020B0600070205080204" pitchFamily="34" charset="-128"/>
              </a:defRPr>
            </a:lvl2pPr>
            <a:lvl3pPr marL="1143000" indent="-228600">
              <a:spcBef>
                <a:spcPct val="20000"/>
              </a:spcBef>
              <a:buFont typeface="Times" panose="02020603050405020304" pitchFamily="18" charset="0"/>
              <a:buChar char="•"/>
              <a:defRPr sz="16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Font typeface="Times" panose="02020603050405020304" pitchFamily="18" charset="0"/>
              <a:buChar char="•"/>
              <a:defRPr sz="1600">
                <a:solidFill>
                  <a:schemeClr val="tx1"/>
                </a:solidFill>
                <a:latin typeface="Georgia" panose="02040502050405020303" pitchFamily="18" charset="0"/>
                <a:ea typeface="ＭＳ Ｐゴシック" panose="020B0600070205080204" pitchFamily="34" charset="-128"/>
              </a:defRPr>
            </a:lvl4pPr>
            <a:lvl5pPr marL="2057400" indent="-228600">
              <a:spcBef>
                <a:spcPct val="20000"/>
              </a:spcBef>
              <a:buFont typeface="Times" panose="02020603050405020304" pitchFamily="18" charset="0"/>
              <a:buChar char="•"/>
              <a:defRPr sz="1600">
                <a:solidFill>
                  <a:schemeClr val="tx1"/>
                </a:solidFill>
                <a:latin typeface="Georgia" panose="02040502050405020303" pitchFamily="18" charset="0"/>
                <a:ea typeface="ＭＳ Ｐゴシック" panose="020B0600070205080204" pitchFamily="34" charset="-128"/>
              </a:defRPr>
            </a:lvl5pPr>
            <a:lvl6pPr marL="2514600" indent="-228600" fontAlgn="base">
              <a:spcBef>
                <a:spcPct val="20000"/>
              </a:spcBef>
              <a:spcAft>
                <a:spcPct val="0"/>
              </a:spcAft>
              <a:buFont typeface="Times" panose="02020603050405020304" pitchFamily="18" charset="0"/>
              <a:buChar char="•"/>
              <a:defRPr sz="1600">
                <a:solidFill>
                  <a:schemeClr val="tx1"/>
                </a:solidFill>
                <a:latin typeface="Georgia" panose="02040502050405020303" pitchFamily="18" charset="0"/>
                <a:ea typeface="ＭＳ Ｐゴシック" panose="020B0600070205080204" pitchFamily="34" charset="-128"/>
              </a:defRPr>
            </a:lvl6pPr>
            <a:lvl7pPr marL="2971800" indent="-228600" fontAlgn="base">
              <a:spcBef>
                <a:spcPct val="20000"/>
              </a:spcBef>
              <a:spcAft>
                <a:spcPct val="0"/>
              </a:spcAft>
              <a:buFont typeface="Times" panose="02020603050405020304" pitchFamily="18" charset="0"/>
              <a:buChar char="•"/>
              <a:defRPr sz="1600">
                <a:solidFill>
                  <a:schemeClr val="tx1"/>
                </a:solidFill>
                <a:latin typeface="Georgia" panose="02040502050405020303" pitchFamily="18" charset="0"/>
                <a:ea typeface="ＭＳ Ｐゴシック" panose="020B0600070205080204" pitchFamily="34" charset="-128"/>
              </a:defRPr>
            </a:lvl7pPr>
            <a:lvl8pPr marL="3429000" indent="-228600" fontAlgn="base">
              <a:spcBef>
                <a:spcPct val="20000"/>
              </a:spcBef>
              <a:spcAft>
                <a:spcPct val="0"/>
              </a:spcAft>
              <a:buFont typeface="Times" panose="02020603050405020304" pitchFamily="18" charset="0"/>
              <a:buChar char="•"/>
              <a:defRPr sz="1600">
                <a:solidFill>
                  <a:schemeClr val="tx1"/>
                </a:solidFill>
                <a:latin typeface="Georgia" panose="02040502050405020303" pitchFamily="18" charset="0"/>
                <a:ea typeface="ＭＳ Ｐゴシック" panose="020B0600070205080204" pitchFamily="34" charset="-128"/>
              </a:defRPr>
            </a:lvl8pPr>
            <a:lvl9pPr marL="3886200" indent="-228600" fontAlgn="base">
              <a:spcBef>
                <a:spcPct val="20000"/>
              </a:spcBef>
              <a:spcAft>
                <a:spcPct val="0"/>
              </a:spcAft>
              <a:buFont typeface="Times" panose="02020603050405020304" pitchFamily="18" charset="0"/>
              <a:buChar char="•"/>
              <a:defRPr sz="1600">
                <a:solidFill>
                  <a:schemeClr val="tx1"/>
                </a:solidFill>
                <a:latin typeface="Georgia" panose="02040502050405020303" pitchFamily="18" charset="0"/>
                <a:ea typeface="ＭＳ Ｐゴシック" panose="020B0600070205080204" pitchFamily="34" charset="-128"/>
              </a:defRPr>
            </a:lvl9pPr>
          </a:lstStyle>
          <a:p>
            <a:pPr eaLnBrk="1" hangingPunct="1">
              <a:buFont typeface="Wingdings" panose="05000000000000000000" pitchFamily="2" charset="2"/>
              <a:buNone/>
            </a:pPr>
            <a:r>
              <a:rPr lang="ru" altLang="ru-RU" sz="750" i="1" dirty="0"/>
              <a:t>HTML-документ, использующий метод тега &lt;link&gt;</a:t>
            </a:r>
          </a:p>
          <a:p>
            <a:pPr eaLnBrk="1" hangingPunct="1">
              <a:buFont typeface="Wingdings" panose="05000000000000000000" pitchFamily="2" charset="2"/>
              <a:buNone/>
            </a:pPr>
            <a:endParaRPr lang="en-US" altLang="ru-RU" sz="900" i="1" dirty="0"/>
          </a:p>
          <a:p>
            <a:pPr>
              <a:spcBef>
                <a:spcPts val="375"/>
              </a:spcBef>
              <a:spcAft>
                <a:spcPts val="375"/>
              </a:spcAft>
              <a:buNone/>
            </a:pPr>
            <a:r>
              <a:rPr lang="ru" altLang="en-US" sz="750" dirty="0">
                <a:latin typeface="Courier New" panose="02070309020205020404" pitchFamily="49" charset="0"/>
              </a:rPr>
              <a:t>&lt;голова&gt;</a:t>
            </a:r>
          </a:p>
          <a:p>
            <a:pPr>
              <a:spcBef>
                <a:spcPts val="375"/>
              </a:spcBef>
              <a:spcAft>
                <a:spcPts val="375"/>
              </a:spcAft>
              <a:buNone/>
            </a:pPr>
            <a:r>
              <a:rPr lang="ru" altLang="en-US" sz="750" dirty="0">
                <a:latin typeface="Courier New" panose="02070309020205020404" pitchFamily="49" charset="0"/>
              </a:rPr>
              <a:t>&lt;link </a:t>
            </a:r>
            <a:r>
              <a:rPr lang="ru" altLang="en-US" sz="750" dirty="0" err="1">
                <a:latin typeface="Courier New" panose="02070309020205020404" pitchFamily="49" charset="0"/>
              </a:rPr>
              <a:t>rel </a:t>
            </a:r>
            <a:r>
              <a:rPr lang="ru" altLang="en-US" sz="750" dirty="0">
                <a:latin typeface="Courier New" panose="02070309020205020404" pitchFamily="49" charset="0"/>
              </a:rPr>
              <a:t>="stylesheet" type="text/ </a:t>
            </a:r>
            <a:r>
              <a:rPr lang="ru" altLang="en-US" sz="750" dirty="0" err="1">
                <a:latin typeface="Courier New" panose="02070309020205020404" pitchFamily="49" charset="0"/>
              </a:rPr>
              <a:t>css </a:t>
            </a:r>
            <a:r>
              <a:rPr lang="ru" altLang="en-US" sz="750" dirty="0">
                <a:latin typeface="Courier New" panose="02070309020205020404" pitchFamily="49" charset="0"/>
              </a:rPr>
              <a:t>" </a:t>
            </a:r>
            <a:r>
              <a:rPr lang="ru" altLang="en-US" sz="750" dirty="0" err="1">
                <a:latin typeface="Courier New" panose="02070309020205020404" pitchFamily="49" charset="0"/>
              </a:rPr>
              <a:t>href </a:t>
            </a:r>
            <a:r>
              <a:rPr lang="ru" altLang="en-US" sz="750" dirty="0">
                <a:latin typeface="Courier New" panose="02070309020205020404" pitchFamily="49" charset="0"/>
              </a:rPr>
              <a:t>="basic.css" media="all" /&gt;</a:t>
            </a:r>
          </a:p>
          <a:p>
            <a:pPr>
              <a:spcBef>
                <a:spcPts val="375"/>
              </a:spcBef>
              <a:spcAft>
                <a:spcPts val="375"/>
              </a:spcAft>
              <a:buNone/>
            </a:pPr>
            <a:r>
              <a:rPr lang="ru" altLang="en-US" sz="750" dirty="0">
                <a:latin typeface="Courier New" panose="02070309020205020404" pitchFamily="49" charset="0"/>
              </a:rPr>
              <a:t>&lt;link </a:t>
            </a:r>
            <a:r>
              <a:rPr lang="ru" altLang="en-US" sz="750" dirty="0" err="1">
                <a:latin typeface="Courier New" panose="02070309020205020404" pitchFamily="49" charset="0"/>
              </a:rPr>
              <a:t>rel </a:t>
            </a:r>
            <a:r>
              <a:rPr lang="ru" altLang="en-US" sz="750" dirty="0">
                <a:latin typeface="Courier New" panose="02070309020205020404" pitchFamily="49" charset="0"/>
              </a:rPr>
              <a:t>="stylesheet" type="text/ </a:t>
            </a:r>
            <a:r>
              <a:rPr lang="ru" altLang="en-US" sz="750" dirty="0" err="1">
                <a:latin typeface="Courier New" panose="02070309020205020404" pitchFamily="49" charset="0"/>
              </a:rPr>
              <a:t>css </a:t>
            </a:r>
            <a:r>
              <a:rPr lang="ru" altLang="en-US" sz="750" dirty="0">
                <a:latin typeface="Courier New" panose="02070309020205020404" pitchFamily="49" charset="0"/>
              </a:rPr>
              <a:t>" </a:t>
            </a:r>
            <a:r>
              <a:rPr lang="ru" altLang="en-US" sz="750" dirty="0" err="1">
                <a:latin typeface="Courier New" panose="02070309020205020404" pitchFamily="49" charset="0"/>
              </a:rPr>
              <a:t>href </a:t>
            </a:r>
            <a:r>
              <a:rPr lang="ru" altLang="en-US" sz="750" dirty="0">
                <a:latin typeface="Courier New" panose="02070309020205020404" pitchFamily="49" charset="0"/>
              </a:rPr>
              <a:t>="print.css" media="print" /&gt;</a:t>
            </a:r>
          </a:p>
          <a:p>
            <a:pPr>
              <a:spcBef>
                <a:spcPts val="375"/>
              </a:spcBef>
              <a:spcAft>
                <a:spcPts val="375"/>
              </a:spcAft>
              <a:buNone/>
            </a:pPr>
            <a:r>
              <a:rPr lang="ru" altLang="en-US" sz="750" dirty="0">
                <a:latin typeface="Courier New" panose="02070309020205020404" pitchFamily="49" charset="0"/>
              </a:rPr>
              <a:t>&lt;/head&gt;</a:t>
            </a:r>
          </a:p>
        </p:txBody>
      </p:sp>
      <p:sp>
        <p:nvSpPr>
          <p:cNvPr id="36869" name="Rectangle 5">
            <a:extLst>
              <a:ext uri="{FF2B5EF4-FFF2-40B4-BE49-F238E27FC236}">
                <a16:creationId xmlns:a16="http://schemas.microsoft.com/office/drawing/2014/main" id="{E876CBB1-7B08-4998-8EBD-E36D3972F9D2}"/>
              </a:ext>
            </a:extLst>
          </p:cNvPr>
          <p:cNvSpPr>
            <a:spLocks noChangeArrowheads="1"/>
          </p:cNvSpPr>
          <p:nvPr/>
        </p:nvSpPr>
        <p:spPr bwMode="auto">
          <a:xfrm>
            <a:off x="4707467" y="2967437"/>
            <a:ext cx="2857500" cy="1943100"/>
          </a:xfrm>
          <a:prstGeom prst="rect">
            <a:avLst/>
          </a:prstGeom>
          <a:solidFill>
            <a:schemeClr val="accent5">
              <a:lumMod val="40000"/>
              <a:lumOff val="60000"/>
            </a:schemeClr>
          </a:solidFill>
          <a:ln w="9525">
            <a:solidFill>
              <a:schemeClr val="tx1"/>
            </a:solidFill>
            <a:miter lim="800000"/>
            <a:headEnd/>
            <a:tailEnd/>
          </a:ln>
          <a:effectLst/>
        </p:spPr>
        <p:txBody>
          <a:bodyPr lIns="69056" tIns="34529" rIns="69056" bIns="34529"/>
          <a:lstStyle>
            <a:lvl1pPr marL="342900" indent="-342900">
              <a:spcBef>
                <a:spcPct val="20000"/>
              </a:spcBef>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Font typeface="Times" panose="02020603050405020304" pitchFamily="18" charset="0"/>
              <a:buChar char="•"/>
              <a:defRPr sz="1600">
                <a:solidFill>
                  <a:schemeClr val="tx1"/>
                </a:solidFill>
                <a:latin typeface="Georgia" panose="02040502050405020303" pitchFamily="18" charset="0"/>
                <a:ea typeface="ＭＳ Ｐゴシック" panose="020B0600070205080204" pitchFamily="34" charset="-128"/>
              </a:defRPr>
            </a:lvl2pPr>
            <a:lvl3pPr marL="1143000" indent="-228600">
              <a:spcBef>
                <a:spcPct val="20000"/>
              </a:spcBef>
              <a:buFont typeface="Times" panose="02020603050405020304" pitchFamily="18" charset="0"/>
              <a:buChar char="•"/>
              <a:defRPr sz="16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Font typeface="Times" panose="02020603050405020304" pitchFamily="18" charset="0"/>
              <a:buChar char="•"/>
              <a:defRPr sz="1600">
                <a:solidFill>
                  <a:schemeClr val="tx1"/>
                </a:solidFill>
                <a:latin typeface="Georgia" panose="02040502050405020303" pitchFamily="18" charset="0"/>
                <a:ea typeface="ＭＳ Ｐゴシック" panose="020B0600070205080204" pitchFamily="34" charset="-128"/>
              </a:defRPr>
            </a:lvl4pPr>
            <a:lvl5pPr marL="2057400" indent="-228600">
              <a:spcBef>
                <a:spcPct val="20000"/>
              </a:spcBef>
              <a:buFont typeface="Times" panose="02020603050405020304" pitchFamily="18" charset="0"/>
              <a:buChar char="•"/>
              <a:defRPr sz="1600">
                <a:solidFill>
                  <a:schemeClr val="tx1"/>
                </a:solidFill>
                <a:latin typeface="Georgia" panose="02040502050405020303" pitchFamily="18" charset="0"/>
                <a:ea typeface="ＭＳ Ｐゴシック" panose="020B0600070205080204" pitchFamily="34" charset="-128"/>
              </a:defRPr>
            </a:lvl5pPr>
            <a:lvl6pPr marL="2514600" indent="-228600" fontAlgn="base">
              <a:spcBef>
                <a:spcPct val="20000"/>
              </a:spcBef>
              <a:spcAft>
                <a:spcPct val="0"/>
              </a:spcAft>
              <a:buFont typeface="Times" panose="02020603050405020304" pitchFamily="18" charset="0"/>
              <a:buChar char="•"/>
              <a:defRPr sz="1600">
                <a:solidFill>
                  <a:schemeClr val="tx1"/>
                </a:solidFill>
                <a:latin typeface="Georgia" panose="02040502050405020303" pitchFamily="18" charset="0"/>
                <a:ea typeface="ＭＳ Ｐゴシック" panose="020B0600070205080204" pitchFamily="34" charset="-128"/>
              </a:defRPr>
            </a:lvl6pPr>
            <a:lvl7pPr marL="2971800" indent="-228600" fontAlgn="base">
              <a:spcBef>
                <a:spcPct val="20000"/>
              </a:spcBef>
              <a:spcAft>
                <a:spcPct val="0"/>
              </a:spcAft>
              <a:buFont typeface="Times" panose="02020603050405020304" pitchFamily="18" charset="0"/>
              <a:buChar char="•"/>
              <a:defRPr sz="1600">
                <a:solidFill>
                  <a:schemeClr val="tx1"/>
                </a:solidFill>
                <a:latin typeface="Georgia" panose="02040502050405020303" pitchFamily="18" charset="0"/>
                <a:ea typeface="ＭＳ Ｐゴシック" panose="020B0600070205080204" pitchFamily="34" charset="-128"/>
              </a:defRPr>
            </a:lvl7pPr>
            <a:lvl8pPr marL="3429000" indent="-228600" fontAlgn="base">
              <a:spcBef>
                <a:spcPct val="20000"/>
              </a:spcBef>
              <a:spcAft>
                <a:spcPct val="0"/>
              </a:spcAft>
              <a:buFont typeface="Times" panose="02020603050405020304" pitchFamily="18" charset="0"/>
              <a:buChar char="•"/>
              <a:defRPr sz="1600">
                <a:solidFill>
                  <a:schemeClr val="tx1"/>
                </a:solidFill>
                <a:latin typeface="Georgia" panose="02040502050405020303" pitchFamily="18" charset="0"/>
                <a:ea typeface="ＭＳ Ｐゴシック" panose="020B0600070205080204" pitchFamily="34" charset="-128"/>
              </a:defRPr>
            </a:lvl8pPr>
            <a:lvl9pPr marL="3886200" indent="-228600" fontAlgn="base">
              <a:spcBef>
                <a:spcPct val="20000"/>
              </a:spcBef>
              <a:spcAft>
                <a:spcPct val="0"/>
              </a:spcAft>
              <a:buFont typeface="Times" panose="02020603050405020304" pitchFamily="18" charset="0"/>
              <a:buChar char="•"/>
              <a:defRPr sz="1600">
                <a:solidFill>
                  <a:schemeClr val="tx1"/>
                </a:solidFill>
                <a:latin typeface="Georgia" panose="02040502050405020303" pitchFamily="18" charset="0"/>
                <a:ea typeface="ＭＳ Ｐゴシック" panose="020B0600070205080204" pitchFamily="34" charset="-128"/>
              </a:defRPr>
            </a:lvl9pPr>
          </a:lstStyle>
          <a:p>
            <a:pPr eaLnBrk="1" hangingPunct="1">
              <a:buFont typeface="Wingdings" panose="05000000000000000000" pitchFamily="2" charset="2"/>
              <a:buNone/>
            </a:pPr>
            <a:r>
              <a:rPr lang="ru" altLang="ru-RU" sz="750" i="1" dirty="0"/>
              <a:t>HTML-документ с использованием методов @import и @media</a:t>
            </a:r>
          </a:p>
          <a:p>
            <a:pPr eaLnBrk="1" hangingPunct="1">
              <a:buFont typeface="Wingdings" panose="05000000000000000000" pitchFamily="2" charset="2"/>
              <a:buNone/>
            </a:pPr>
            <a:endParaRPr lang="en-US" altLang="ru-RU" sz="900" i="1" dirty="0"/>
          </a:p>
          <a:p>
            <a:pPr>
              <a:spcBef>
                <a:spcPts val="375"/>
              </a:spcBef>
              <a:spcAft>
                <a:spcPts val="375"/>
              </a:spcAft>
              <a:buNone/>
            </a:pPr>
            <a:r>
              <a:rPr lang="ru" altLang="en-US" sz="750" dirty="0">
                <a:latin typeface="Courier New" panose="02070309020205020404" pitchFamily="49" charset="0"/>
              </a:rPr>
              <a:t>&lt;голова&gt;</a:t>
            </a:r>
          </a:p>
          <a:p>
            <a:pPr>
              <a:spcBef>
                <a:spcPts val="375"/>
              </a:spcBef>
              <a:spcAft>
                <a:spcPts val="375"/>
              </a:spcAft>
              <a:buNone/>
            </a:pPr>
            <a:r>
              <a:rPr lang="ru" altLang="en-US" sz="750" dirty="0">
                <a:latin typeface="Courier New" panose="02070309020205020404" pitchFamily="49" charset="0"/>
              </a:rPr>
              <a:t>&lt;style type="text/css"&gt;</a:t>
            </a:r>
          </a:p>
          <a:p>
            <a:pPr>
              <a:spcBef>
                <a:spcPts val="375"/>
              </a:spcBef>
              <a:spcAft>
                <a:spcPts val="375"/>
              </a:spcAft>
              <a:buNone/>
            </a:pPr>
            <a:r>
              <a:rPr lang="ru" altLang="en-US" sz="750" dirty="0">
                <a:latin typeface="Courier New" panose="02070309020205020404" pitchFamily="49" charset="0"/>
              </a:rPr>
              <a:t>&lt;!--</a:t>
            </a:r>
          </a:p>
          <a:p>
            <a:pPr>
              <a:spcBef>
                <a:spcPts val="375"/>
              </a:spcBef>
              <a:spcAft>
                <a:spcPts val="375"/>
              </a:spcAft>
              <a:buNone/>
            </a:pPr>
            <a:r>
              <a:rPr lang="ru" altLang="en-US" sz="750" dirty="0">
                <a:latin typeface="Courier New" panose="02070309020205020404" pitchFamily="49" charset="0"/>
              </a:rPr>
              <a:t>@import url(" basic.css ") все ;</a:t>
            </a:r>
            <a:endParaRPr lang="en-US" altLang="en-US" sz="750" dirty="0">
              <a:latin typeface="Courier New" panose="02070309020205020404" pitchFamily="49" charset="0"/>
            </a:endParaRPr>
          </a:p>
          <a:p>
            <a:pPr>
              <a:spcBef>
                <a:spcPts val="375"/>
              </a:spcBef>
              <a:spcAft>
                <a:spcPts val="375"/>
              </a:spcAft>
              <a:buNone/>
            </a:pPr>
            <a:r>
              <a:rPr lang="ru" altLang="en-US" sz="750" dirty="0">
                <a:latin typeface="Courier New" panose="02070309020205020404" pitchFamily="49" charset="0"/>
              </a:rPr>
              <a:t>@media </a:t>
            </a:r>
            <a:r>
              <a:rPr lang="ru" altLang="en-US" sz="750" dirty="0" err="1">
                <a:latin typeface="Courier New" panose="02070309020205020404" pitchFamily="49" charset="0"/>
              </a:rPr>
              <a:t>url </a:t>
            </a:r>
            <a:r>
              <a:rPr lang="ru" altLang="en-US" sz="750" dirty="0">
                <a:latin typeface="Courier New" panose="02070309020205020404" pitchFamily="49" charset="0"/>
              </a:rPr>
              <a:t>("print.css") печать;</a:t>
            </a:r>
            <a:endParaRPr lang="pl-PL" altLang="en-US" sz="750" dirty="0">
              <a:latin typeface="Courier New" panose="02070309020205020404" pitchFamily="49" charset="0"/>
            </a:endParaRPr>
          </a:p>
          <a:p>
            <a:pPr>
              <a:spcBef>
                <a:spcPts val="375"/>
              </a:spcBef>
              <a:spcAft>
                <a:spcPts val="375"/>
              </a:spcAft>
              <a:buNone/>
            </a:pPr>
            <a:r>
              <a:rPr lang="ru" altLang="en-US" sz="750" dirty="0">
                <a:latin typeface="Courier New" panose="02070309020205020404" pitchFamily="49" charset="0"/>
              </a:rPr>
              <a:t>--&gt;</a:t>
            </a:r>
          </a:p>
          <a:p>
            <a:pPr>
              <a:spcBef>
                <a:spcPts val="375"/>
              </a:spcBef>
              <a:spcAft>
                <a:spcPts val="375"/>
              </a:spcAft>
              <a:buNone/>
            </a:pPr>
            <a:r>
              <a:rPr lang="ru" altLang="en-US" sz="750" dirty="0">
                <a:latin typeface="Courier New" panose="02070309020205020404" pitchFamily="49" charset="0"/>
              </a:rPr>
              <a:t>&lt;/стиль&gt;</a:t>
            </a:r>
            <a:endParaRPr lang="en-US" altLang="en-US" sz="750" dirty="0">
              <a:latin typeface="Courier New" panose="02070309020205020404" pitchFamily="49" charset="0"/>
            </a:endParaRPr>
          </a:p>
          <a:p>
            <a:pPr>
              <a:spcBef>
                <a:spcPts val="375"/>
              </a:spcBef>
              <a:spcAft>
                <a:spcPts val="375"/>
              </a:spcAft>
              <a:buNone/>
            </a:pPr>
            <a:r>
              <a:rPr lang="ru" altLang="en-US" sz="750" dirty="0">
                <a:latin typeface="Courier New" panose="02070309020205020404" pitchFamily="49" charset="0"/>
              </a:rPr>
              <a:t>&lt;/head&gt;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3E90CFDC-19B9-41FE-B5A3-973712348B3E}"/>
              </a:ext>
            </a:extLst>
          </p:cNvPr>
          <p:cNvSpPr>
            <a:spLocks noGrp="1" noChangeArrowheads="1"/>
          </p:cNvSpPr>
          <p:nvPr>
            <p:ph type="title"/>
          </p:nvPr>
        </p:nvSpPr>
        <p:spPr>
          <a:ln/>
        </p:spPr>
        <p:txBody>
          <a:bodyPr/>
          <a:lstStyle/>
          <a:p>
            <a:r>
              <a:rPr lang="ru" altLang="ru-RU" dirty="0">
                <a:solidFill>
                  <a:schemeClr val="accent6"/>
                </a:solidFill>
              </a:rPr>
              <a:t>Расположение стиля: Внутренний</a:t>
            </a:r>
          </a:p>
        </p:txBody>
      </p:sp>
      <p:sp>
        <p:nvSpPr>
          <p:cNvPr id="33795" name="Rectangle 3">
            <a:extLst>
              <a:ext uri="{FF2B5EF4-FFF2-40B4-BE49-F238E27FC236}">
                <a16:creationId xmlns:a16="http://schemas.microsoft.com/office/drawing/2014/main" id="{06EDF4BD-CBB3-4507-9DAD-86CB9D67ADC9}"/>
              </a:ext>
            </a:extLst>
          </p:cNvPr>
          <p:cNvSpPr>
            <a:spLocks noGrp="1" noChangeArrowheads="1"/>
          </p:cNvSpPr>
          <p:nvPr>
            <p:ph type="body" idx="1"/>
          </p:nvPr>
        </p:nvSpPr>
        <p:spPr>
          <a:xfrm>
            <a:off x="372533" y="1225973"/>
            <a:ext cx="8337251" cy="3552503"/>
          </a:xfrm>
          <a:ln/>
        </p:spPr>
        <p:txBody>
          <a:bodyPr/>
          <a:lstStyle/>
          <a:p>
            <a:pPr marL="0" indent="0">
              <a:buNone/>
            </a:pPr>
            <a:r>
              <a:rPr lang="ru" altLang="ru-RU" dirty="0"/>
              <a:t>Информация о стиле также может быть включена в раздел &lt;head&gt; отдельной веб-страницы. Это, как правило, работает лучше всего, когда одна страница должна иметь немного другой вид, чем остальная часть сайта.</a:t>
            </a:r>
          </a:p>
        </p:txBody>
      </p:sp>
      <p:pic>
        <p:nvPicPr>
          <p:cNvPr id="33796" name="Picture 4">
            <a:extLst>
              <a:ext uri="{FF2B5EF4-FFF2-40B4-BE49-F238E27FC236}">
                <a16:creationId xmlns:a16="http://schemas.microsoft.com/office/drawing/2014/main" id="{1CF996E2-BB4E-4A8C-8159-0650DEDF18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2919" y="3045537"/>
            <a:ext cx="1957388" cy="1814513"/>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7" name="Picture 5">
            <a:extLst>
              <a:ext uri="{FF2B5EF4-FFF2-40B4-BE49-F238E27FC236}">
                <a16:creationId xmlns:a16="http://schemas.microsoft.com/office/drawing/2014/main" id="{FDBAA31B-FC19-447D-9054-48954AFAE6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4818" y="3456304"/>
            <a:ext cx="3107531" cy="992981"/>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8" name="AutoShape 6">
            <a:extLst>
              <a:ext uri="{FF2B5EF4-FFF2-40B4-BE49-F238E27FC236}">
                <a16:creationId xmlns:a16="http://schemas.microsoft.com/office/drawing/2014/main" id="{B06A1781-EBD5-44ED-8F98-A2B05A963DE2}"/>
              </a:ext>
            </a:extLst>
          </p:cNvPr>
          <p:cNvSpPr>
            <a:spLocks noChangeArrowheads="1"/>
          </p:cNvSpPr>
          <p:nvPr/>
        </p:nvSpPr>
        <p:spPr bwMode="auto">
          <a:xfrm>
            <a:off x="4482744" y="3803227"/>
            <a:ext cx="457200" cy="228600"/>
          </a:xfrm>
          <a:prstGeom prst="rightArrow">
            <a:avLst>
              <a:gd name="adj1" fmla="val 50000"/>
              <a:gd name="adj2" fmla="val 50000"/>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35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61E0A20B-581B-4080-8BE4-C2DC474BFE6B}"/>
              </a:ext>
            </a:extLst>
          </p:cNvPr>
          <p:cNvSpPr>
            <a:spLocks noGrp="1" noChangeArrowheads="1"/>
          </p:cNvSpPr>
          <p:nvPr>
            <p:ph type="title"/>
          </p:nvPr>
        </p:nvSpPr>
        <p:spPr>
          <a:ln/>
        </p:spPr>
        <p:txBody>
          <a:bodyPr/>
          <a:lstStyle/>
          <a:p>
            <a:r>
              <a:rPr lang="ru" altLang="ru-RU" dirty="0">
                <a:solidFill>
                  <a:schemeClr val="accent6"/>
                </a:solidFill>
              </a:rPr>
              <a:t>Расположение стиля: Встроенный</a:t>
            </a:r>
          </a:p>
        </p:txBody>
      </p:sp>
      <p:sp>
        <p:nvSpPr>
          <p:cNvPr id="34819" name="Rectangle 3">
            <a:extLst>
              <a:ext uri="{FF2B5EF4-FFF2-40B4-BE49-F238E27FC236}">
                <a16:creationId xmlns:a16="http://schemas.microsoft.com/office/drawing/2014/main" id="{8AFA8B7B-07B0-4753-B4C0-5963C7EA634F}"/>
              </a:ext>
            </a:extLst>
          </p:cNvPr>
          <p:cNvSpPr>
            <a:spLocks noGrp="1" noChangeArrowheads="1"/>
          </p:cNvSpPr>
          <p:nvPr>
            <p:ph type="body" idx="1"/>
          </p:nvPr>
        </p:nvSpPr>
        <p:spPr>
          <a:xfrm>
            <a:off x="392853" y="1456266"/>
            <a:ext cx="7093797" cy="1401233"/>
          </a:xfrm>
          <a:ln/>
        </p:spPr>
        <p:txBody>
          <a:bodyPr>
            <a:normAutofit fontScale="70000" lnSpcReduction="20000"/>
          </a:bodyPr>
          <a:lstStyle/>
          <a:p>
            <a:r>
              <a:rPr lang="ru" altLang="ru-RU" dirty="0"/>
              <a:t>Для максимального контроля информация о стиле может быть включена в отдельный тег. Стиль влияет только на этот тег и ни на какой другой в документе. Эта опция наиболее полезна в тех редких случаях, когда один тег должен иметь немного другой стиль.</a:t>
            </a:r>
          </a:p>
        </p:txBody>
      </p:sp>
      <p:pic>
        <p:nvPicPr>
          <p:cNvPr id="34820" name="Picture 4">
            <a:extLst>
              <a:ext uri="{FF2B5EF4-FFF2-40B4-BE49-F238E27FC236}">
                <a16:creationId xmlns:a16="http://schemas.microsoft.com/office/drawing/2014/main" id="{05AFA882-6A0B-4C0A-A3A0-77AFF3ABCF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1" y="3036094"/>
            <a:ext cx="4679156" cy="678656"/>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1" name="Picture 5">
            <a:extLst>
              <a:ext uri="{FF2B5EF4-FFF2-40B4-BE49-F238E27FC236}">
                <a16:creationId xmlns:a16="http://schemas.microsoft.com/office/drawing/2014/main" id="{8A82634B-0824-4A1C-8433-ACBC6D68AC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943350"/>
            <a:ext cx="3043238" cy="985838"/>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3" name="AutoShape 7">
            <a:extLst>
              <a:ext uri="{FF2B5EF4-FFF2-40B4-BE49-F238E27FC236}">
                <a16:creationId xmlns:a16="http://schemas.microsoft.com/office/drawing/2014/main" id="{4360B23D-B685-4AF4-8E4C-3B5787F0674E}"/>
              </a:ext>
            </a:extLst>
          </p:cNvPr>
          <p:cNvSpPr>
            <a:spLocks noChangeArrowheads="1"/>
          </p:cNvSpPr>
          <p:nvPr/>
        </p:nvSpPr>
        <p:spPr bwMode="auto">
          <a:xfrm>
            <a:off x="4572000" y="3443287"/>
            <a:ext cx="220266" cy="442913"/>
          </a:xfrm>
          <a:prstGeom prst="downArrow">
            <a:avLst>
              <a:gd name="adj1" fmla="val 50000"/>
              <a:gd name="adj2" fmla="val 502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35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07822488-5619-4285-BC5D-C5A4816778FC}"/>
              </a:ext>
            </a:extLst>
          </p:cNvPr>
          <p:cNvSpPr>
            <a:spLocks noGrp="1" noChangeArrowheads="1"/>
          </p:cNvSpPr>
          <p:nvPr>
            <p:ph type="title"/>
          </p:nvPr>
        </p:nvSpPr>
        <p:spPr>
          <a:ln/>
        </p:spPr>
        <p:txBody>
          <a:bodyPr/>
          <a:lstStyle/>
          <a:p>
            <a:r>
              <a:rPr lang="ru" altLang="ru-RU" dirty="0">
                <a:solidFill>
                  <a:schemeClr val="accent6"/>
                </a:solidFill>
              </a:rPr>
              <a:t>Иерархия стилей</a:t>
            </a:r>
          </a:p>
        </p:txBody>
      </p:sp>
      <p:sp>
        <p:nvSpPr>
          <p:cNvPr id="37891" name="Rectangle 3">
            <a:extLst>
              <a:ext uri="{FF2B5EF4-FFF2-40B4-BE49-F238E27FC236}">
                <a16:creationId xmlns:a16="http://schemas.microsoft.com/office/drawing/2014/main" id="{17CF3048-00B2-48CE-9065-02330EF0AC22}"/>
              </a:ext>
            </a:extLst>
          </p:cNvPr>
          <p:cNvSpPr>
            <a:spLocks noGrp="1" noChangeArrowheads="1"/>
          </p:cNvSpPr>
          <p:nvPr>
            <p:ph type="body" idx="1"/>
          </p:nvPr>
        </p:nvSpPr>
        <p:spPr>
          <a:ln/>
        </p:spPr>
        <p:txBody>
          <a:bodyPr/>
          <a:lstStyle/>
          <a:p>
            <a:r>
              <a:rPr lang="ru" altLang="ru-RU" sz="1500"/>
              <a:t>Когда информация о стиле расположена во всех трех местах на одном сайте, иерархия выглядит следующим образом:</a:t>
            </a:r>
          </a:p>
          <a:p>
            <a:pPr lvl="1"/>
            <a:r>
              <a:rPr lang="ru" altLang="ru-RU" sz="1200"/>
              <a:t>Внешние таблицы стилей влияют на весь сайт.</a:t>
            </a:r>
          </a:p>
          <a:p>
            <a:pPr lvl="1"/>
            <a:r>
              <a:rPr lang="ru" altLang="ru-RU" sz="1200"/>
              <a:t>Внутренние стили влияют только на свои собственные страницы и переопределяют внешние стили.</a:t>
            </a:r>
          </a:p>
          <a:p>
            <a:pPr lvl="1"/>
            <a:r>
              <a:rPr lang="ru" altLang="ru-RU" sz="1200"/>
              <a:t>Встроенные стили влияют только на свои собственные теги и переопределяют как внутренние, так и внешние стили.</a:t>
            </a:r>
          </a:p>
          <a:p>
            <a:pPr lvl="1"/>
            <a:endParaRPr lang="en-US" altLang="ru-RU" sz="1200"/>
          </a:p>
          <a:p>
            <a:r>
              <a:rPr lang="ru" altLang="ru-RU" sz="1500"/>
              <a:t>Например, если внешняя таблица стилей устанавливает теги </a:t>
            </a:r>
            <a:r>
              <a:rPr lang="ru" altLang="ru-RU" sz="1500">
                <a:latin typeface="Courier New" panose="02070309020205020404" pitchFamily="49" charset="0"/>
              </a:rPr>
              <a:t>&lt;h2&gt; </a:t>
            </a:r>
            <a:r>
              <a:rPr lang="ru" altLang="ru-RU" sz="1500"/>
              <a:t>на фиолетовый цвет, а определенная страница имеет внутренний стиль, который меняет этот цвет на оранжевый, теги </a:t>
            </a:r>
            <a:r>
              <a:rPr lang="ru" altLang="ru-RU" sz="1500">
                <a:latin typeface="Courier New" panose="02070309020205020404" pitchFamily="49" charset="0"/>
              </a:rPr>
              <a:t>&lt;h2&gt; </a:t>
            </a:r>
            <a:r>
              <a:rPr lang="ru" altLang="ru-RU" sz="1500"/>
              <a:t>будут оранжевыми только на этой странице и нигде больше на сайте. Если на этой странице есть один тег </a:t>
            </a:r>
            <a:r>
              <a:rPr lang="ru" altLang="ru-RU" sz="1500">
                <a:latin typeface="Courier New" panose="02070309020205020404" pitchFamily="49" charset="0"/>
              </a:rPr>
              <a:t>&lt;h2&gt; </a:t>
            </a:r>
            <a:r>
              <a:rPr lang="ru" altLang="ru-RU" sz="1500"/>
              <a:t>, который указывает зеленый цвет в качестве своего цвета, то цвет для этого тега будет зеленым. Все остальные теги </a:t>
            </a:r>
            <a:r>
              <a:rPr lang="ru" altLang="ru-RU" sz="1500">
                <a:latin typeface="Courier New" panose="02070309020205020404" pitchFamily="49" charset="0"/>
              </a:rPr>
              <a:t>&lt;h2&gt; </a:t>
            </a:r>
            <a:r>
              <a:rPr lang="ru" altLang="ru-RU" sz="1500"/>
              <a:t>на этой странице будут оранжевыми; теги </a:t>
            </a:r>
            <a:r>
              <a:rPr lang="ru" altLang="ru-RU" sz="1500">
                <a:latin typeface="Courier New" panose="02070309020205020404" pitchFamily="49" charset="0"/>
              </a:rPr>
              <a:t>&lt;h2&gt; </a:t>
            </a:r>
            <a:r>
              <a:rPr lang="ru" altLang="ru-RU" sz="1500"/>
              <a:t>на остальной части сайта будут фиолетовыми.</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9F6127F4-C6B2-49E3-A4C5-5507552B5286}"/>
              </a:ext>
            </a:extLst>
          </p:cNvPr>
          <p:cNvSpPr>
            <a:spLocks noGrp="1" noChangeArrowheads="1"/>
          </p:cNvSpPr>
          <p:nvPr>
            <p:ph type="title"/>
          </p:nvPr>
        </p:nvSpPr>
        <p:spPr>
          <a:ln/>
        </p:spPr>
        <p:txBody>
          <a:bodyPr/>
          <a:lstStyle/>
          <a:p>
            <a:r>
              <a:rPr lang="ru" altLang="ru-RU" dirty="0">
                <a:solidFill>
                  <a:schemeClr val="accent6"/>
                </a:solidFill>
              </a:rPr>
              <a:t>!важный</a:t>
            </a:r>
          </a:p>
        </p:txBody>
      </p:sp>
      <p:sp>
        <p:nvSpPr>
          <p:cNvPr id="66563" name="Rectangle 3">
            <a:extLst>
              <a:ext uri="{FF2B5EF4-FFF2-40B4-BE49-F238E27FC236}">
                <a16:creationId xmlns:a16="http://schemas.microsoft.com/office/drawing/2014/main" id="{133DC1E6-25C5-4EB7-BD6F-72D4D478C027}"/>
              </a:ext>
            </a:extLst>
          </p:cNvPr>
          <p:cNvSpPr>
            <a:spLocks noGrp="1" noChangeArrowheads="1"/>
          </p:cNvSpPr>
          <p:nvPr>
            <p:ph type="body" idx="1"/>
          </p:nvPr>
        </p:nvSpPr>
        <p:spPr>
          <a:ln/>
        </p:spPr>
        <p:txBody>
          <a:bodyPr/>
          <a:lstStyle/>
          <a:p>
            <a:pPr>
              <a:tabLst>
                <a:tab pos="813197" algn="l"/>
              </a:tabLst>
            </a:pPr>
            <a:r>
              <a:rPr lang="ru" altLang="ru-RU" sz="1500"/>
              <a:t>Обычно последнее правило, указанное в каскаде, имеет приоритет над предыдущими правилами. В этом примере шрифт тела будет Verdana, а не Times.</a:t>
            </a:r>
          </a:p>
          <a:p>
            <a:pPr lvl="1">
              <a:spcAft>
                <a:spcPct val="10000"/>
              </a:spcAft>
              <a:buNone/>
              <a:tabLst>
                <a:tab pos="813197" algn="l"/>
              </a:tabLst>
            </a:pPr>
            <a:r>
              <a:rPr lang="ru" altLang="ru-RU" sz="1200">
                <a:solidFill>
                  <a:srgbClr val="9A0B09"/>
                </a:solidFill>
                <a:latin typeface="Courier New" panose="02070309020205020404" pitchFamily="49" charset="0"/>
              </a:rPr>
              <a:t>тело {семейство шрифтов: Times;</a:t>
            </a:r>
          </a:p>
          <a:p>
            <a:pPr lvl="1">
              <a:spcAft>
                <a:spcPct val="10000"/>
              </a:spcAft>
              <a:buNone/>
              <a:tabLst>
                <a:tab pos="813197" algn="l"/>
              </a:tabLst>
            </a:pPr>
            <a:r>
              <a:rPr lang="ru" altLang="ru-RU" sz="1200">
                <a:solidFill>
                  <a:srgbClr val="9A0B09"/>
                </a:solidFill>
                <a:latin typeface="Courier New" panose="02070309020205020404" pitchFamily="49" charset="0"/>
              </a:rPr>
              <a:t>семейство шрифтов: Verdana;}</a:t>
            </a:r>
          </a:p>
          <a:p>
            <a:pPr>
              <a:tabLst>
                <a:tab pos="813197" algn="l"/>
              </a:tabLst>
            </a:pPr>
            <a:r>
              <a:rPr lang="ru" altLang="ru-RU" sz="1500"/>
              <a:t>Однако, если ввести </a:t>
            </a:r>
            <a:r>
              <a:rPr lang="ru" altLang="ru-RU" sz="1500">
                <a:latin typeface="Courier New" panose="02070309020205020404" pitchFamily="49" charset="0"/>
              </a:rPr>
              <a:t>!important </a:t>
            </a:r>
            <a:r>
              <a:rPr lang="ru" altLang="ru-RU" sz="1500"/>
              <a:t>в правило, это правило будет иметь приоритет, независимо от его местоположения. В этом примере шрифт тела будет Times, а не Verdana.</a:t>
            </a:r>
          </a:p>
          <a:p>
            <a:pPr lvl="1">
              <a:spcAft>
                <a:spcPct val="10000"/>
              </a:spcAft>
              <a:buNone/>
              <a:tabLst>
                <a:tab pos="813197" algn="l"/>
              </a:tabLst>
            </a:pPr>
            <a:r>
              <a:rPr lang="ru" altLang="ru-RU" sz="1200">
                <a:solidFill>
                  <a:srgbClr val="9A0B09"/>
                </a:solidFill>
                <a:latin typeface="Courier New" panose="02070309020205020404" pitchFamily="49" charset="0"/>
              </a:rPr>
              <a:t>тело {семейство шрифтов: Times !важно; </a:t>
            </a:r>
            <a:br>
              <a:rPr lang="en-US" altLang="ru-RU" sz="1200">
                <a:solidFill>
                  <a:srgbClr val="9A0B09"/>
                </a:solidFill>
                <a:latin typeface="Courier New" panose="02070309020205020404" pitchFamily="49" charset="0"/>
              </a:rPr>
            </a:br>
            <a:r>
              <a:rPr lang="ru" altLang="ru-RU" sz="1200">
                <a:solidFill>
                  <a:srgbClr val="9A0B09"/>
                </a:solidFill>
                <a:latin typeface="Courier New" panose="02070309020205020404" pitchFamily="49" charset="0"/>
              </a:rPr>
              <a:t>семейство шрифтов: Verdana;}</a:t>
            </a:r>
          </a:p>
          <a:p>
            <a:pPr lvl="1">
              <a:spcAft>
                <a:spcPct val="10000"/>
              </a:spcAft>
              <a:buNone/>
              <a:tabLst>
                <a:tab pos="813197" algn="l"/>
              </a:tabLst>
            </a:pPr>
            <a:endParaRPr lang="en-US" altLang="ru-RU" sz="1200">
              <a:solidFill>
                <a:srgbClr val="9A0B09"/>
              </a:solidFill>
              <a:latin typeface="Courier New" panose="02070309020205020404" pitchFamily="49" charset="0"/>
            </a:endParaRPr>
          </a:p>
          <a:p>
            <a:pPr lvl="1">
              <a:spcAft>
                <a:spcPct val="10000"/>
              </a:spcAft>
              <a:buNone/>
              <a:tabLst>
                <a:tab pos="813197" algn="l"/>
              </a:tabLst>
            </a:pPr>
            <a:endParaRPr lang="en-US" altLang="ru-RU" sz="1500">
              <a:latin typeface="Courier New" panose="02070309020205020404" pitchFamily="49" charset="0"/>
            </a:endParaRPr>
          </a:p>
          <a:p>
            <a:pPr>
              <a:buNone/>
              <a:tabLst>
                <a:tab pos="813197" algn="l"/>
              </a:tabLst>
            </a:pPr>
            <a:r>
              <a:rPr lang="ru" altLang="ru-RU" sz="1350" i="1"/>
              <a:t>Примечание: </a:t>
            </a:r>
            <a:r>
              <a:rPr lang="ru" altLang="ru-RU" sz="1350" b="1"/>
              <a:t>!important </a:t>
            </a:r>
            <a:r>
              <a:rPr lang="ru" altLang="ru-RU" sz="1350"/>
              <a:t>работает не со всеми свойствами в </a:t>
            </a:r>
            <a:r>
              <a:rPr lang="ru" altLang="ru-RU" sz="1350" i="1"/>
              <a:t>Internet Explorer </a:t>
            </a:r>
            <a:r>
              <a:rPr lang="ru" altLang="ru-RU" sz="135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620F5D27-6AAB-4BDF-8101-C184DF6A5895}"/>
              </a:ext>
            </a:extLst>
          </p:cNvPr>
          <p:cNvSpPr>
            <a:spLocks noGrp="1" noChangeArrowheads="1"/>
          </p:cNvSpPr>
          <p:nvPr>
            <p:ph type="title"/>
          </p:nvPr>
        </p:nvSpPr>
        <p:spPr>
          <a:ln/>
        </p:spPr>
        <p:txBody>
          <a:bodyPr/>
          <a:lstStyle/>
          <a:p>
            <a:r>
              <a:rPr lang="ru" altLang="ru-RU" dirty="0">
                <a:solidFill>
                  <a:schemeClr val="accent6"/>
                </a:solidFill>
              </a:rPr>
              <a:t>Классы и идентификаторы</a:t>
            </a:r>
          </a:p>
        </p:txBody>
      </p:sp>
      <p:sp>
        <p:nvSpPr>
          <p:cNvPr id="39939" name="Rectangle 3">
            <a:extLst>
              <a:ext uri="{FF2B5EF4-FFF2-40B4-BE49-F238E27FC236}">
                <a16:creationId xmlns:a16="http://schemas.microsoft.com/office/drawing/2014/main" id="{38DB1F23-5377-412E-A86E-500C91512903}"/>
              </a:ext>
            </a:extLst>
          </p:cNvPr>
          <p:cNvSpPr>
            <a:spLocks noGrp="1" noChangeArrowheads="1"/>
          </p:cNvSpPr>
          <p:nvPr>
            <p:ph type="body" idx="1"/>
          </p:nvPr>
        </p:nvSpPr>
        <p:spPr>
          <a:xfrm>
            <a:off x="484975" y="1307003"/>
            <a:ext cx="8259098" cy="3745904"/>
          </a:xfrm>
          <a:ln/>
        </p:spPr>
        <p:txBody>
          <a:bodyPr>
            <a:normAutofit/>
          </a:bodyPr>
          <a:lstStyle/>
          <a:p>
            <a:pPr>
              <a:lnSpc>
                <a:spcPct val="80000"/>
              </a:lnSpc>
            </a:pPr>
            <a:r>
              <a:rPr lang="ru" altLang="ru-RU" sz="1200" dirty="0"/>
              <a:t>HTML имеет два атрибута, которые делают CSS еще более полезным: </a:t>
            </a:r>
            <a:r>
              <a:rPr lang="ru" altLang="ru-RU" sz="1200" i="1" dirty="0"/>
              <a:t>class </a:t>
            </a:r>
            <a:r>
              <a:rPr lang="ru" altLang="ru-RU" sz="1200" dirty="0"/>
              <a:t>и </a:t>
            </a:r>
            <a:r>
              <a:rPr lang="ru" altLang="ru-RU" sz="1200" i="1" dirty="0"/>
              <a:t>ID </a:t>
            </a:r>
            <a:r>
              <a:rPr lang="ru" altLang="ru-RU" sz="1200" dirty="0"/>
              <a:t>. Они позволяют легко применять стиль практически к любому тегу.</a:t>
            </a:r>
          </a:p>
          <a:p>
            <a:pPr>
              <a:lnSpc>
                <a:spcPct val="80000"/>
              </a:lnSpc>
            </a:pPr>
            <a:r>
              <a:rPr lang="ru" altLang="ru-RU" sz="1200" dirty="0"/>
              <a:t>Классы могут описывать общий стиль, который можно применить к любому элементу HTML или создать для определенных элементов.</a:t>
            </a:r>
          </a:p>
          <a:p>
            <a:pPr>
              <a:lnSpc>
                <a:spcPct val="80000"/>
              </a:lnSpc>
            </a:pPr>
            <a:r>
              <a:rPr lang="ru" altLang="ru-RU" sz="1200" dirty="0"/>
              <a:t>При определении стиля для элементов с определенным атрибутом класса в таблице стилей объявите правило, используя точку (.), за которой следует имя класса. Чтобы ограничить стиль определенным элементом с этим атрибутом класса, используйте селектор, объединяющий имя тега с точкой, за которой следует имя класса.</a:t>
            </a:r>
          </a:p>
          <a:p>
            <a:pPr lvl="1">
              <a:lnSpc>
                <a:spcPct val="80000"/>
              </a:lnSpc>
            </a:pPr>
            <a:r>
              <a:rPr lang="ru" altLang="ru-RU" sz="1200" dirty="0"/>
              <a:t>Следующее правило будет применяться к любому элементу с атрибутом </a:t>
            </a:r>
            <a:r>
              <a:rPr lang="ru" altLang="ru-RU" sz="1200" b="1" dirty="0"/>
              <a:t>class="shade"</a:t>
            </a:r>
          </a:p>
          <a:p>
            <a:pPr lvl="1">
              <a:lnSpc>
                <a:spcPct val="80000"/>
              </a:lnSpc>
              <a:buFont typeface="Times" panose="02020603050405020304" pitchFamily="18" charset="0"/>
              <a:buNone/>
            </a:pPr>
            <a:r>
              <a:rPr lang="ru" altLang="ru-RU" sz="1200" dirty="0"/>
              <a:t>   </a:t>
            </a:r>
            <a:r>
              <a:rPr lang="ru" altLang="ru-RU" sz="1200" dirty="0">
                <a:solidFill>
                  <a:srgbClr val="FFFF00"/>
                </a:solidFill>
                <a:latin typeface="Courier New" panose="02070309020205020404" pitchFamily="49" charset="0"/>
              </a:rPr>
              <a:t>.shade { фон: желтый; }</a:t>
            </a:r>
          </a:p>
          <a:p>
            <a:pPr lvl="1">
              <a:lnSpc>
                <a:spcPct val="80000"/>
              </a:lnSpc>
            </a:pPr>
            <a:r>
              <a:rPr lang="ru" altLang="ru-RU" sz="1200" dirty="0"/>
              <a:t>Следующее правило будет применяться только к тегам абзацев с классом </a:t>
            </a:r>
            <a:r>
              <a:rPr lang="ru" altLang="ru-RU" sz="1200" b="1" dirty="0"/>
              <a:t>shade </a:t>
            </a:r>
            <a:r>
              <a:rPr lang="ru" altLang="ru-RU" sz="1200" dirty="0"/>
              <a:t>( </a:t>
            </a:r>
            <a:r>
              <a:rPr lang="ru" altLang="ru-RU" sz="1200" dirty="0">
                <a:latin typeface="Courier New" panose="02070309020205020404" pitchFamily="49" charset="0"/>
              </a:rPr>
              <a:t>&lt;p class="shade"&gt; </a:t>
            </a:r>
            <a:r>
              <a:rPr lang="ru" altLang="ru-RU" sz="1200" dirty="0"/>
              <a:t>)</a:t>
            </a:r>
          </a:p>
          <a:p>
            <a:pPr lvl="1">
              <a:lnSpc>
                <a:spcPct val="80000"/>
              </a:lnSpc>
              <a:buFont typeface="Times" panose="02020603050405020304" pitchFamily="18" charset="0"/>
              <a:buNone/>
            </a:pPr>
            <a:r>
              <a:rPr lang="ru" altLang="ru-RU" sz="1200" dirty="0"/>
              <a:t>   </a:t>
            </a:r>
            <a:r>
              <a:rPr lang="ru" altLang="ru-RU" sz="1200" dirty="0" err="1">
                <a:solidFill>
                  <a:srgbClr val="FFFF00"/>
                </a:solidFill>
                <a:latin typeface="Courier New" panose="02070309020205020404" pitchFamily="49" charset="0"/>
              </a:rPr>
              <a:t>p.shade </a:t>
            </a:r>
            <a:r>
              <a:rPr lang="ru" altLang="ru-RU" sz="1200" dirty="0">
                <a:solidFill>
                  <a:srgbClr val="FFFF00"/>
                </a:solidFill>
                <a:latin typeface="Courier New" panose="02070309020205020404" pitchFamily="49" charset="0"/>
              </a:rPr>
              <a:t>{ фон: красный; }</a:t>
            </a:r>
            <a:endParaRPr lang="en-US" altLang="ru-RU" sz="1200" dirty="0">
              <a:solidFill>
                <a:srgbClr val="FFFF00"/>
              </a:solidFill>
            </a:endParaRPr>
          </a:p>
          <a:p>
            <a:pPr>
              <a:lnSpc>
                <a:spcPct val="80000"/>
              </a:lnSpc>
            </a:pPr>
            <a:r>
              <a:rPr lang="ru" altLang="ru-RU" sz="1200" dirty="0"/>
              <a:t>Идентификаторы похожи на классы, но они уникальны — их можно использовать только с одним экземпляром элемента в документе.</a:t>
            </a:r>
          </a:p>
          <a:p>
            <a:pPr>
              <a:lnSpc>
                <a:spcPct val="80000"/>
              </a:lnSpc>
            </a:pPr>
            <a:r>
              <a:rPr lang="ru" altLang="ru-RU" sz="1200" dirty="0"/>
              <a:t>При определении правила CSS с помощью селектора на основе идентификатора используйте знак числа/решетки/решетки ( </a:t>
            </a:r>
            <a:r>
              <a:rPr lang="ru" altLang="ru-RU" sz="1200" dirty="0">
                <a:latin typeface="Courier New" panose="02070309020205020404" pitchFamily="49" charset="0"/>
              </a:rPr>
              <a:t># </a:t>
            </a:r>
            <a:r>
              <a:rPr lang="ru" altLang="ru-RU" sz="1200" dirty="0"/>
              <a:t>), за которым следует имя стиля. Чтобы ограничить стиль определенным элементом с этим атрибутом идентификатора, используйте селектор, объединяющий имя тега с #, а затем имя идентификатора.</a:t>
            </a:r>
          </a:p>
          <a:p>
            <a:pPr lvl="1">
              <a:lnSpc>
                <a:spcPct val="80000"/>
              </a:lnSpc>
            </a:pPr>
            <a:r>
              <a:rPr lang="ru" altLang="ru-RU" sz="1200" dirty="0"/>
              <a:t>Следующее правило будет применяться к любому элементу с атрибутом </a:t>
            </a:r>
            <a:r>
              <a:rPr lang="ru" altLang="ru-RU" sz="1200" b="1" dirty="0"/>
              <a:t>id="intro"</a:t>
            </a:r>
          </a:p>
          <a:p>
            <a:pPr lvl="1">
              <a:lnSpc>
                <a:spcPct val="80000"/>
              </a:lnSpc>
              <a:buFont typeface="Times" panose="02020603050405020304" pitchFamily="18" charset="0"/>
              <a:buNone/>
            </a:pPr>
            <a:r>
              <a:rPr lang="ru" altLang="ru-RU" sz="1200" dirty="0">
                <a:latin typeface="Courier New" panose="02070309020205020404" pitchFamily="49" charset="0"/>
              </a:rPr>
              <a:t>   </a:t>
            </a:r>
            <a:r>
              <a:rPr lang="ru" altLang="ru-RU" sz="1200" dirty="0">
                <a:solidFill>
                  <a:srgbClr val="FFFF00"/>
                </a:solidFill>
                <a:latin typeface="Courier New" panose="02070309020205020404" pitchFamily="49" charset="0"/>
              </a:rPr>
              <a:t>#вступление { размер шрифта: 2em; }</a:t>
            </a:r>
          </a:p>
          <a:p>
            <a:pPr lvl="1">
              <a:lnSpc>
                <a:spcPct val="80000"/>
              </a:lnSpc>
            </a:pPr>
            <a:r>
              <a:rPr lang="ru" altLang="ru-RU" sz="1200" dirty="0"/>
              <a:t>Следующее правило будет применяться только к тегам заголовка 1 с идентификатором </a:t>
            </a:r>
            <a:r>
              <a:rPr lang="ru" altLang="ru-RU" sz="1200" b="1" dirty="0"/>
              <a:t>intro </a:t>
            </a:r>
            <a:r>
              <a:rPr lang="ru" altLang="ru-RU" sz="1200" dirty="0"/>
              <a:t>( </a:t>
            </a:r>
            <a:r>
              <a:rPr lang="ru" altLang="ru-RU" sz="1200" dirty="0">
                <a:latin typeface="Courier New" panose="02070309020205020404" pitchFamily="49" charset="0"/>
              </a:rPr>
              <a:t>&lt;h1 id="intro"&gt; </a:t>
            </a:r>
            <a:r>
              <a:rPr lang="ru" altLang="ru-RU" sz="1200" dirty="0"/>
              <a:t>)</a:t>
            </a:r>
          </a:p>
          <a:p>
            <a:pPr lvl="1">
              <a:lnSpc>
                <a:spcPct val="80000"/>
              </a:lnSpc>
              <a:buFont typeface="Times" panose="02020603050405020304" pitchFamily="18" charset="0"/>
              <a:buNone/>
            </a:pPr>
            <a:r>
              <a:rPr lang="ru" altLang="ru-RU" sz="1200" dirty="0"/>
              <a:t>   </a:t>
            </a:r>
            <a:r>
              <a:rPr lang="ru" altLang="ru-RU" sz="1200" dirty="0">
                <a:solidFill>
                  <a:srgbClr val="FFFF00"/>
                </a:solidFill>
                <a:latin typeface="Courier New" panose="02070309020205020404" pitchFamily="49" charset="0"/>
              </a:rPr>
              <a:t>h1#вступление { цвет: зеленый;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4B066E6F-5B2E-44F1-833C-C90A31ED9554}"/>
              </a:ext>
            </a:extLst>
          </p:cNvPr>
          <p:cNvSpPr>
            <a:spLocks noGrp="1" noChangeArrowheads="1"/>
          </p:cNvSpPr>
          <p:nvPr>
            <p:ph type="title"/>
          </p:nvPr>
        </p:nvSpPr>
        <p:spPr>
          <a:ln/>
        </p:spPr>
        <p:txBody>
          <a:bodyPr/>
          <a:lstStyle/>
          <a:p>
            <a:r>
              <a:rPr lang="ru" altLang="ru-RU" dirty="0">
                <a:solidFill>
                  <a:schemeClr val="accent6"/>
                </a:solidFill>
              </a:rPr>
              <a:t>Пример класса</a:t>
            </a:r>
          </a:p>
        </p:txBody>
      </p:sp>
      <p:sp>
        <p:nvSpPr>
          <p:cNvPr id="40963" name="Rectangle 3">
            <a:extLst>
              <a:ext uri="{FF2B5EF4-FFF2-40B4-BE49-F238E27FC236}">
                <a16:creationId xmlns:a16="http://schemas.microsoft.com/office/drawing/2014/main" id="{F3356479-0230-4A48-8842-953F3E830775}"/>
              </a:ext>
            </a:extLst>
          </p:cNvPr>
          <p:cNvSpPr>
            <a:spLocks noGrp="1" noChangeArrowheads="1"/>
          </p:cNvSpPr>
          <p:nvPr>
            <p:ph type="body" idx="1"/>
          </p:nvPr>
        </p:nvSpPr>
        <p:spPr>
          <a:ln/>
        </p:spPr>
        <p:txBody>
          <a:bodyPr/>
          <a:lstStyle/>
          <a:p>
            <a:r>
              <a:rPr lang="ru" altLang="ru-RU" dirty="0"/>
              <a:t>Вот пример веб-страницы с внутренним стилем CSS с классом под названием «highlight»:</a:t>
            </a:r>
          </a:p>
        </p:txBody>
      </p:sp>
      <p:pic>
        <p:nvPicPr>
          <p:cNvPr id="40964" name="Picture 4">
            <a:extLst>
              <a:ext uri="{FF2B5EF4-FFF2-40B4-BE49-F238E27FC236}">
                <a16:creationId xmlns:a16="http://schemas.microsoft.com/office/drawing/2014/main" id="{06D219B4-2B90-4D74-AED3-20221D9F5B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398" y="2457450"/>
            <a:ext cx="3543300" cy="234315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5" name="Picture 5">
            <a:extLst>
              <a:ext uri="{FF2B5EF4-FFF2-40B4-BE49-F238E27FC236}">
                <a16:creationId xmlns:a16="http://schemas.microsoft.com/office/drawing/2014/main" id="{7FBD0750-7F2A-49CB-955F-8B6DA0E44F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9334" y="3045541"/>
            <a:ext cx="2114550" cy="89654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2FF6A77F-442F-4119-98FF-F5F4AE9BAE67}"/>
              </a:ext>
            </a:extLst>
          </p:cNvPr>
          <p:cNvSpPr>
            <a:spLocks noGrp="1" noChangeArrowheads="1"/>
          </p:cNvSpPr>
          <p:nvPr>
            <p:ph type="title"/>
          </p:nvPr>
        </p:nvSpPr>
        <p:spPr>
          <a:ln/>
        </p:spPr>
        <p:txBody>
          <a:bodyPr/>
          <a:lstStyle/>
          <a:p>
            <a:r>
              <a:rPr lang="ru" altLang="ru-RU" dirty="0">
                <a:solidFill>
                  <a:schemeClr val="accent6"/>
                </a:solidFill>
              </a:rPr>
              <a:t>Встроенный и блочный дисплей (HTML)</a:t>
            </a:r>
          </a:p>
        </p:txBody>
      </p:sp>
      <p:sp>
        <p:nvSpPr>
          <p:cNvPr id="78851" name="Rectangle 3">
            <a:extLst>
              <a:ext uri="{FF2B5EF4-FFF2-40B4-BE49-F238E27FC236}">
                <a16:creationId xmlns:a16="http://schemas.microsoft.com/office/drawing/2014/main" id="{1D0A1274-5DDC-4C81-87BA-6681D45AE37F}"/>
              </a:ext>
            </a:extLst>
          </p:cNvPr>
          <p:cNvSpPr>
            <a:spLocks noGrp="1" noChangeArrowheads="1"/>
          </p:cNvSpPr>
          <p:nvPr>
            <p:ph type="body" idx="1"/>
          </p:nvPr>
        </p:nvSpPr>
        <p:spPr>
          <a:ln/>
        </p:spPr>
        <p:txBody>
          <a:bodyPr>
            <a:normAutofit fontScale="70000" lnSpcReduction="20000"/>
          </a:bodyPr>
          <a:lstStyle/>
          <a:p>
            <a:r>
              <a:rPr lang="ru" altLang="ru-RU" dirty="0"/>
              <a:t>Всем HTML-элементам (тегам) присваивается значение свойства display: inline (строчный) или block (блочный).</a:t>
            </a:r>
          </a:p>
          <a:p>
            <a:r>
              <a:rPr lang="ru" altLang="ru-RU" dirty="0"/>
              <a:t>Встроенные элементы отображаются в браузерах горизонтально.</a:t>
            </a:r>
          </a:p>
          <a:p>
            <a:pPr lvl="1">
              <a:buFont typeface="Times" panose="02020603050405020304" pitchFamily="18" charset="0"/>
              <a:buNone/>
            </a:pPr>
            <a:r>
              <a:rPr lang="ru" altLang="ru-RU" sz="1700" dirty="0">
                <a:solidFill>
                  <a:srgbClr val="FFFF00"/>
                </a:solidFill>
                <a:latin typeface="Courier New" panose="02070309020205020404" pitchFamily="49" charset="0"/>
              </a:rPr>
              <a:t>[ВСТРОЕННЫЙ ЭЛЕМЕНТ 1] [ВСТРОЕННЫЙ ЭЛЕМЕНТ 2] [ВСТРОЕННЫЙ ЭЛЕМЕНТ 3]</a:t>
            </a:r>
          </a:p>
          <a:p>
            <a:r>
              <a:rPr lang="ru" altLang="ru-RU" dirty="0"/>
              <a:t>Блочные элементы отображаются в браузерах вертикально (один над другим).</a:t>
            </a:r>
          </a:p>
          <a:p>
            <a:pPr lvl="1">
              <a:buFont typeface="Times" panose="02020603050405020304" pitchFamily="18" charset="0"/>
              <a:buNone/>
            </a:pPr>
            <a:r>
              <a:rPr lang="ru" altLang="ru-RU" sz="1050" dirty="0">
                <a:latin typeface="Courier New" panose="02070309020205020404" pitchFamily="49" charset="0"/>
              </a:rPr>
              <a:t> </a:t>
            </a:r>
            <a:r>
              <a:rPr lang="ru" altLang="ru-RU" sz="1050" dirty="0">
                <a:solidFill>
                  <a:srgbClr val="9A0B09"/>
                </a:solidFill>
                <a:latin typeface="Courier New" panose="02070309020205020404" pitchFamily="49" charset="0"/>
              </a:rPr>
              <a:t>[</a:t>
            </a:r>
            <a:r>
              <a:rPr lang="ru" altLang="ru-RU" sz="1700" dirty="0">
                <a:solidFill>
                  <a:srgbClr val="FFFF00"/>
                </a:solidFill>
                <a:latin typeface="Courier New" panose="02070309020205020404" pitchFamily="49" charset="0"/>
              </a:rPr>
              <a:t>ЭЛЕМЕНТ БЛОКА 1] </a:t>
            </a:r>
            <a:br>
              <a:rPr lang="en-US" altLang="ru-RU" sz="1700" dirty="0">
                <a:solidFill>
                  <a:srgbClr val="FFFF00"/>
                </a:solidFill>
                <a:latin typeface="Courier New" panose="02070309020205020404" pitchFamily="49" charset="0"/>
              </a:rPr>
            </a:br>
            <a:r>
              <a:rPr lang="ru" altLang="ru-RU" sz="1700" dirty="0">
                <a:solidFill>
                  <a:srgbClr val="FFFF00"/>
                </a:solidFill>
                <a:latin typeface="Courier New" panose="02070309020205020404" pitchFamily="49" charset="0"/>
              </a:rPr>
              <a:t>[ЭЛЕМЕНТ БЛОКА 2] </a:t>
            </a:r>
            <a:br>
              <a:rPr lang="en-US" altLang="ru-RU" sz="1700" dirty="0">
                <a:solidFill>
                  <a:srgbClr val="FFFF00"/>
                </a:solidFill>
                <a:latin typeface="Courier New" panose="02070309020205020404" pitchFamily="49" charset="0"/>
              </a:rPr>
            </a:br>
            <a:r>
              <a:rPr lang="ru" altLang="ru-RU" sz="1700" dirty="0">
                <a:solidFill>
                  <a:srgbClr val="FFFF00"/>
                </a:solidFill>
                <a:latin typeface="Courier New" panose="02070309020205020404" pitchFamily="49" charset="0"/>
              </a:rPr>
              <a:t>[ЭЛЕМЕНТ БЛОКА 3]</a:t>
            </a:r>
            <a:endParaRPr lang="en-US" altLang="ru-RU" sz="1700" dirty="0">
              <a:solidFill>
                <a:srgbClr val="FFFF00"/>
              </a:solidFill>
              <a:latin typeface="Courier New" panose="02070309020205020404" pitchFamily="49" charset="0"/>
            </a:endParaRPr>
          </a:p>
          <a:p>
            <a:r>
              <a:rPr lang="ru" altLang="ru-RU" dirty="0"/>
              <a:t>Примеры встроенных элементов:</a:t>
            </a:r>
          </a:p>
          <a:p>
            <a:pPr lvl="1">
              <a:buFont typeface="Times" panose="02020603050405020304" pitchFamily="18" charset="0"/>
              <a:buNone/>
            </a:pPr>
            <a:r>
              <a:rPr lang="ru" altLang="ru-RU" dirty="0">
                <a:latin typeface="Courier New" panose="02070309020205020404" pitchFamily="49" charset="0"/>
              </a:rPr>
              <a:t>&lt;a&gt; &lt; </a:t>
            </a:r>
            <a:r>
              <a:rPr lang="ru" altLang="ru-RU" dirty="0" err="1">
                <a:latin typeface="Courier New" panose="02070309020205020404" pitchFamily="49" charset="0"/>
              </a:rPr>
              <a:t>img </a:t>
            </a:r>
            <a:r>
              <a:rPr lang="ru" altLang="ru-RU" dirty="0">
                <a:latin typeface="Courier New" panose="02070309020205020404" pitchFamily="49" charset="0"/>
              </a:rPr>
              <a:t>&gt; &lt; strong&gt; &lt; </a:t>
            </a:r>
            <a:r>
              <a:rPr lang="ru" altLang="ru-RU" dirty="0" err="1">
                <a:latin typeface="Courier New" panose="02070309020205020404" pitchFamily="49" charset="0"/>
              </a:rPr>
              <a:t>em </a:t>
            </a:r>
            <a:r>
              <a:rPr lang="ru" altLang="ru-RU" dirty="0">
                <a:latin typeface="Courier New" panose="02070309020205020404" pitchFamily="49" charset="0"/>
              </a:rPr>
              <a:t>&gt; &lt; span&gt;</a:t>
            </a:r>
          </a:p>
          <a:p>
            <a:r>
              <a:rPr lang="ru" altLang="ru-RU" dirty="0"/>
              <a:t>Примеры блочных элементов:</a:t>
            </a:r>
          </a:p>
          <a:p>
            <a:pPr lvl="1">
              <a:buFont typeface="Times" panose="02020603050405020304" pitchFamily="18" charset="0"/>
              <a:buNone/>
            </a:pPr>
            <a:r>
              <a:rPr lang="ru" altLang="ru-RU" dirty="0">
                <a:latin typeface="Courier New" panose="02070309020205020404" pitchFamily="49" charset="0"/>
              </a:rPr>
              <a:t>&lt;p&gt; &lt;h1-h6&gt; &lt;div&gt; </a:t>
            </a:r>
            <a:r>
              <a:rPr lang="ru" altLang="ru-RU" dirty="0" err="1">
                <a:latin typeface="Courier New" panose="02070309020205020404" pitchFamily="49" charset="0"/>
              </a:rPr>
              <a:t>&lt;hr&gt; </a:t>
            </a:r>
            <a:r>
              <a:rPr lang="ru" altLang="ru-RU" dirty="0">
                <a:latin typeface="Courier New" panose="02070309020205020404" pitchFamily="49" charset="0"/>
              </a:rPr>
              <a:t>&lt;table&gt; &lt;ul&gt; </a:t>
            </a:r>
            <a:r>
              <a:rPr lang="ru" altLang="ru-RU" dirty="0" err="1">
                <a:latin typeface="Courier New" panose="02070309020205020404" pitchFamily="49" charset="0"/>
              </a:rPr>
              <a:t>&lt;ol&gt;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ED1F1A91-467F-4850-A077-7B86C4DFB67A}"/>
              </a:ext>
            </a:extLst>
          </p:cNvPr>
          <p:cNvSpPr>
            <a:spLocks noGrp="1" noChangeArrowheads="1"/>
          </p:cNvSpPr>
          <p:nvPr>
            <p:ph type="title"/>
          </p:nvPr>
        </p:nvSpPr>
        <p:spPr>
          <a:ln/>
        </p:spPr>
        <p:txBody>
          <a:bodyPr>
            <a:normAutofit fontScale="90000"/>
          </a:bodyPr>
          <a:lstStyle/>
          <a:p>
            <a:r>
              <a:rPr lang="ru" altLang="ru-RU" dirty="0">
                <a:solidFill>
                  <a:schemeClr val="accent6"/>
                </a:solidFill>
              </a:rPr>
              <a:t>Встроенное и блочное отображение (CSS)</a:t>
            </a:r>
          </a:p>
        </p:txBody>
      </p:sp>
      <p:sp>
        <p:nvSpPr>
          <p:cNvPr id="79875" name="Rectangle 3">
            <a:extLst>
              <a:ext uri="{FF2B5EF4-FFF2-40B4-BE49-F238E27FC236}">
                <a16:creationId xmlns:a16="http://schemas.microsoft.com/office/drawing/2014/main" id="{02767F04-5FCE-455F-9639-AC7026B2644A}"/>
              </a:ext>
            </a:extLst>
          </p:cNvPr>
          <p:cNvSpPr>
            <a:spLocks noGrp="1" noChangeArrowheads="1"/>
          </p:cNvSpPr>
          <p:nvPr>
            <p:ph type="body" idx="1"/>
          </p:nvPr>
        </p:nvSpPr>
        <p:spPr>
          <a:ln/>
        </p:spPr>
        <p:txBody>
          <a:bodyPr>
            <a:normAutofit fontScale="77500" lnSpcReduction="20000"/>
          </a:bodyPr>
          <a:lstStyle/>
          <a:p>
            <a:r>
              <a:rPr lang="ru" altLang="ru-RU" dirty="0"/>
              <a:t>Используя CSS, вы можете изменить это неотъемлемое свойство отображения:</a:t>
            </a:r>
          </a:p>
          <a:p>
            <a:pPr lvl="1"/>
            <a:r>
              <a:rPr lang="ru" altLang="ru-RU" dirty="0"/>
              <a:t>Для принудительного отображения блока используйте объявление </a:t>
            </a:r>
            <a:r>
              <a:rPr lang="ru" altLang="ru-RU" dirty="0">
                <a:solidFill>
                  <a:srgbClr val="FFFF00"/>
                </a:solidFill>
                <a:latin typeface="Courier New" panose="02070309020205020404" pitchFamily="49" charset="0"/>
              </a:rPr>
              <a:t>display: block;</a:t>
            </a:r>
          </a:p>
          <a:p>
            <a:pPr lvl="1"/>
            <a:r>
              <a:rPr lang="ru" altLang="ru-RU" dirty="0"/>
              <a:t>Чтобы принудительно включить встроенное отображение, используйте объявление </a:t>
            </a:r>
            <a:r>
              <a:rPr lang="ru" altLang="ru-RU" dirty="0">
                <a:solidFill>
                  <a:srgbClr val="FFFF00"/>
                </a:solidFill>
                <a:latin typeface="Courier New" panose="02070309020205020404" pitchFamily="49" charset="0"/>
              </a:rPr>
              <a:t>display: inline;</a:t>
            </a:r>
          </a:p>
          <a:p>
            <a:pPr lvl="1"/>
            <a:r>
              <a:rPr lang="ru" altLang="ru-RU" dirty="0"/>
              <a:t>Чтобы принудительно создать список, используйте объявление </a:t>
            </a:r>
            <a:r>
              <a:rPr lang="ru" altLang="ru-RU" dirty="0">
                <a:solidFill>
                  <a:srgbClr val="FFFF00"/>
                </a:solidFill>
                <a:latin typeface="Courier New" panose="02070309020205020404" pitchFamily="49" charset="0"/>
              </a:rPr>
              <a:t>display: list-item;</a:t>
            </a:r>
          </a:p>
          <a:p>
            <a:pPr lvl="1"/>
            <a:r>
              <a:rPr lang="ru" altLang="ru-RU" dirty="0"/>
              <a:t>Чтобы скрыть элементы, соответствующие селектору, используйте объявление </a:t>
            </a:r>
            <a:r>
              <a:rPr lang="ru" altLang="ru-RU" dirty="0">
                <a:solidFill>
                  <a:srgbClr val="FFFF00"/>
                </a:solidFill>
                <a:latin typeface="Courier New" panose="02070309020205020404" pitchFamily="49" charset="0"/>
              </a:rPr>
              <a:t>display: none;</a:t>
            </a:r>
            <a:endParaRPr lang="en-US" altLang="ru-RU" dirty="0">
              <a:solidFill>
                <a:srgbClr val="FFFF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B66DD0DE-74F6-4FB9-A7CC-3A957A54482A}"/>
              </a:ext>
            </a:extLst>
          </p:cNvPr>
          <p:cNvSpPr>
            <a:spLocks noGrp="1" noChangeArrowheads="1"/>
          </p:cNvSpPr>
          <p:nvPr>
            <p:ph type="title"/>
          </p:nvPr>
        </p:nvSpPr>
        <p:spPr>
          <a:ln/>
        </p:spPr>
        <p:txBody>
          <a:bodyPr/>
          <a:lstStyle/>
          <a:p>
            <a:r>
              <a:rPr lang="ru" altLang="ru-RU" dirty="0">
                <a:solidFill>
                  <a:schemeClr val="accent6"/>
                </a:solidFill>
              </a:rPr>
              <a:t>Пример – отображение: блок;</a:t>
            </a:r>
          </a:p>
        </p:txBody>
      </p:sp>
      <p:sp>
        <p:nvSpPr>
          <p:cNvPr id="80899" name="Rectangle 3">
            <a:extLst>
              <a:ext uri="{FF2B5EF4-FFF2-40B4-BE49-F238E27FC236}">
                <a16:creationId xmlns:a16="http://schemas.microsoft.com/office/drawing/2014/main" id="{0755E76F-B8F0-4BBC-9AF5-D6C88AA6D083}"/>
              </a:ext>
            </a:extLst>
          </p:cNvPr>
          <p:cNvSpPr>
            <a:spLocks noGrp="1" noChangeArrowheads="1"/>
          </p:cNvSpPr>
          <p:nvPr>
            <p:ph type="body" idx="1"/>
          </p:nvPr>
        </p:nvSpPr>
        <p:spPr>
          <a:xfrm>
            <a:off x="463713" y="1312606"/>
            <a:ext cx="8328073" cy="3022327"/>
          </a:xfrm>
          <a:ln/>
        </p:spPr>
        <p:txBody>
          <a:bodyPr/>
          <a:lstStyle/>
          <a:p>
            <a:r>
              <a:rPr lang="ru" altLang="ru-RU" sz="2400" dirty="0"/>
              <a:t>Обычно теги &lt;a&gt; отображаются в строке.</a:t>
            </a:r>
          </a:p>
          <a:p>
            <a:endParaRPr lang="en-US" altLang="ru-RU" dirty="0"/>
          </a:p>
          <a:p>
            <a:endParaRPr lang="en-US" altLang="ru-RU" sz="2000" dirty="0"/>
          </a:p>
          <a:p>
            <a:r>
              <a:rPr lang="ru" altLang="ru-RU" sz="2000" dirty="0"/>
              <a:t>Но если вы добавите стиль </a:t>
            </a:r>
            <a:r>
              <a:rPr lang="ru" altLang="ru-RU" sz="2000" dirty="0">
                <a:solidFill>
                  <a:srgbClr val="FFFF00"/>
                </a:solidFill>
                <a:latin typeface="Courier New" panose="02070309020205020404" pitchFamily="49" charset="0"/>
              </a:rPr>
              <a:t>{display: block;} </a:t>
            </a:r>
            <a:r>
              <a:rPr lang="ru" altLang="ru-RU" sz="2000" dirty="0"/>
              <a:t>, они будут отображаться как вертикальное навигационное меню:</a:t>
            </a:r>
          </a:p>
          <a:p>
            <a:pPr>
              <a:buFont typeface="Wingdings" panose="05000000000000000000" pitchFamily="2" charset="2"/>
              <a:buNone/>
            </a:pPr>
            <a:endParaRPr lang="en-US" altLang="ru-RU" dirty="0"/>
          </a:p>
        </p:txBody>
      </p:sp>
      <p:pic>
        <p:nvPicPr>
          <p:cNvPr id="80900" name="Picture 4">
            <a:extLst>
              <a:ext uri="{FF2B5EF4-FFF2-40B4-BE49-F238E27FC236}">
                <a16:creationId xmlns:a16="http://schemas.microsoft.com/office/drawing/2014/main" id="{44571156-E440-428A-8265-F7C4CAA812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825" y="1827879"/>
            <a:ext cx="4772025" cy="34290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01" name="Picture 5">
            <a:extLst>
              <a:ext uri="{FF2B5EF4-FFF2-40B4-BE49-F238E27FC236}">
                <a16:creationId xmlns:a16="http://schemas.microsoft.com/office/drawing/2014/main" id="{FFA295CD-2B31-4003-AB0E-756AB076D1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1227" y="2305320"/>
            <a:ext cx="957263" cy="214313"/>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02" name="Picture 6">
            <a:extLst>
              <a:ext uri="{FF2B5EF4-FFF2-40B4-BE49-F238E27FC236}">
                <a16:creationId xmlns:a16="http://schemas.microsoft.com/office/drawing/2014/main" id="{9B987EEC-3EF0-4513-BD80-2ADA8E690C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5879" y="3324092"/>
            <a:ext cx="4786313" cy="102870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03" name="Picture 7">
            <a:extLst>
              <a:ext uri="{FF2B5EF4-FFF2-40B4-BE49-F238E27FC236}">
                <a16:creationId xmlns:a16="http://schemas.microsoft.com/office/drawing/2014/main" id="{661A8325-E13E-4C0F-AF07-B8660924ED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710" y="4469474"/>
            <a:ext cx="414338" cy="500063"/>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904" name="AutoShape 8">
            <a:extLst>
              <a:ext uri="{FF2B5EF4-FFF2-40B4-BE49-F238E27FC236}">
                <a16:creationId xmlns:a16="http://schemas.microsoft.com/office/drawing/2014/main" id="{6B85D4E0-ABCD-46DA-913C-4C9FE33F9842}"/>
              </a:ext>
            </a:extLst>
          </p:cNvPr>
          <p:cNvSpPr>
            <a:spLocks noChangeArrowheads="1"/>
          </p:cNvSpPr>
          <p:nvPr/>
        </p:nvSpPr>
        <p:spPr bwMode="auto">
          <a:xfrm rot="5400000">
            <a:off x="3856936" y="2211856"/>
            <a:ext cx="330994" cy="284559"/>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350"/>
          </a:p>
        </p:txBody>
      </p:sp>
      <p:sp>
        <p:nvSpPr>
          <p:cNvPr id="80905" name="AutoShape 9">
            <a:extLst>
              <a:ext uri="{FF2B5EF4-FFF2-40B4-BE49-F238E27FC236}">
                <a16:creationId xmlns:a16="http://schemas.microsoft.com/office/drawing/2014/main" id="{15E08A0A-331E-47CD-9E30-8A128E129B9D}"/>
              </a:ext>
            </a:extLst>
          </p:cNvPr>
          <p:cNvSpPr>
            <a:spLocks noChangeArrowheads="1"/>
          </p:cNvSpPr>
          <p:nvPr/>
        </p:nvSpPr>
        <p:spPr bwMode="auto">
          <a:xfrm rot="5400000">
            <a:off x="4133346" y="4438761"/>
            <a:ext cx="330994" cy="28456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35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0801" y="183696"/>
            <a:ext cx="5059898" cy="771343"/>
          </a:xfrm>
        </p:spPr>
        <p:txBody>
          <a:bodyPr>
            <a:normAutofit/>
          </a:bodyPr>
          <a:lstStyle/>
          <a:p>
            <a:r>
              <a:rPr lang="ru" dirty="0">
                <a:solidFill>
                  <a:schemeClr val="accent6">
                    <a:lumMod val="75000"/>
                  </a:schemeClr>
                </a:solidFill>
              </a:rPr>
              <a:t>Создание таблиц в HTML</a:t>
            </a:r>
          </a:p>
        </p:txBody>
      </p:sp>
      <p:sp>
        <p:nvSpPr>
          <p:cNvPr id="3" name="Content Placeholder 2"/>
          <p:cNvSpPr>
            <a:spLocks noGrp="1"/>
          </p:cNvSpPr>
          <p:nvPr>
            <p:ph idx="1"/>
          </p:nvPr>
        </p:nvSpPr>
        <p:spPr>
          <a:xfrm>
            <a:off x="471946" y="1517226"/>
            <a:ext cx="8237837" cy="3261249"/>
          </a:xfrm>
        </p:spPr>
        <p:txBody>
          <a:bodyPr/>
          <a:lstStyle/>
          <a:p>
            <a:endParaRPr lang="en-US" dirty="0"/>
          </a:p>
          <a:p>
            <a:endParaRPr lang="en-US" dirty="0"/>
          </a:p>
        </p:txBody>
      </p:sp>
      <p:pic>
        <p:nvPicPr>
          <p:cNvPr id="4" name="Рисунок 3">
            <a:extLst>
              <a:ext uri="{FF2B5EF4-FFF2-40B4-BE49-F238E27FC236}">
                <a16:creationId xmlns:a16="http://schemas.microsoft.com/office/drawing/2014/main" id="{52849797-EE2B-45FE-9201-BBBEC03998C6}"/>
              </a:ext>
            </a:extLst>
          </p:cNvPr>
          <p:cNvPicPr>
            <a:picLocks noChangeAspect="1"/>
          </p:cNvPicPr>
          <p:nvPr/>
        </p:nvPicPr>
        <p:blipFill>
          <a:blip r:embed="rId2"/>
          <a:stretch>
            <a:fillRect/>
          </a:stretch>
        </p:blipFill>
        <p:spPr>
          <a:xfrm>
            <a:off x="4572000" y="1285591"/>
            <a:ext cx="3117376" cy="3774471"/>
          </a:xfrm>
          <a:prstGeom prst="rect">
            <a:avLst/>
          </a:prstGeom>
        </p:spPr>
      </p:pic>
      <p:pic>
        <p:nvPicPr>
          <p:cNvPr id="5" name="Рисунок 4">
            <a:extLst>
              <a:ext uri="{FF2B5EF4-FFF2-40B4-BE49-F238E27FC236}">
                <a16:creationId xmlns:a16="http://schemas.microsoft.com/office/drawing/2014/main" id="{6D8B2806-1C06-49C6-A396-F8F023D4C525}"/>
              </a:ext>
            </a:extLst>
          </p:cNvPr>
          <p:cNvPicPr>
            <a:picLocks noChangeAspect="1"/>
          </p:cNvPicPr>
          <p:nvPr/>
        </p:nvPicPr>
        <p:blipFill>
          <a:blip r:embed="rId3"/>
          <a:stretch>
            <a:fillRect/>
          </a:stretch>
        </p:blipFill>
        <p:spPr>
          <a:xfrm>
            <a:off x="741326" y="2324983"/>
            <a:ext cx="2810267" cy="847843"/>
          </a:xfrm>
          <a:prstGeom prst="rect">
            <a:avLst/>
          </a:prstGeom>
        </p:spPr>
      </p:pic>
    </p:spTree>
    <p:extLst>
      <p:ext uri="{BB962C8B-B14F-4D97-AF65-F5344CB8AC3E}">
        <p14:creationId xmlns:p14="http://schemas.microsoft.com/office/powerpoint/2010/main" val="4103309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82689C33-5499-4EE0-8A14-E9DD9993F045}"/>
              </a:ext>
            </a:extLst>
          </p:cNvPr>
          <p:cNvSpPr>
            <a:spLocks noGrp="1" noChangeArrowheads="1"/>
          </p:cNvSpPr>
          <p:nvPr>
            <p:ph type="title"/>
          </p:nvPr>
        </p:nvSpPr>
        <p:spPr>
          <a:ln/>
        </p:spPr>
        <p:txBody>
          <a:bodyPr/>
          <a:lstStyle/>
          <a:p>
            <a:r>
              <a:rPr lang="ru" altLang="ru-RU" dirty="0">
                <a:solidFill>
                  <a:schemeClr val="accent6"/>
                </a:solidFill>
              </a:rPr>
              <a:t>Пример – отображение: встроенное;</a:t>
            </a:r>
          </a:p>
        </p:txBody>
      </p:sp>
      <p:sp>
        <p:nvSpPr>
          <p:cNvPr id="81923" name="Rectangle 3">
            <a:extLst>
              <a:ext uri="{FF2B5EF4-FFF2-40B4-BE49-F238E27FC236}">
                <a16:creationId xmlns:a16="http://schemas.microsoft.com/office/drawing/2014/main" id="{94BF2727-2D07-4BA6-86D9-9AF82A39C38C}"/>
              </a:ext>
            </a:extLst>
          </p:cNvPr>
          <p:cNvSpPr>
            <a:spLocks noGrp="1" noChangeArrowheads="1"/>
          </p:cNvSpPr>
          <p:nvPr>
            <p:ph type="body" idx="1"/>
          </p:nvPr>
        </p:nvSpPr>
        <p:spPr>
          <a:ln/>
        </p:spPr>
        <p:txBody>
          <a:bodyPr>
            <a:normAutofit/>
          </a:bodyPr>
          <a:lstStyle/>
          <a:p>
            <a:r>
              <a:rPr lang="ru" altLang="ru-RU" sz="1600" dirty="0"/>
              <a:t>Обычно теги заголовков отображаются в блочном формате:</a:t>
            </a:r>
          </a:p>
          <a:p>
            <a:endParaRPr lang="en-US" altLang="ru-RU" sz="1600" dirty="0"/>
          </a:p>
          <a:p>
            <a:endParaRPr lang="en-US" altLang="ru-RU" sz="1600" dirty="0"/>
          </a:p>
          <a:p>
            <a:endParaRPr lang="en-US" altLang="ru-RU" sz="1600" dirty="0"/>
          </a:p>
          <a:p>
            <a:endParaRPr lang="en-US" altLang="ru-RU" sz="1600" dirty="0"/>
          </a:p>
          <a:p>
            <a:endParaRPr lang="en-US" altLang="ru-RU" sz="1600" dirty="0"/>
          </a:p>
          <a:p>
            <a:r>
              <a:rPr lang="ru" altLang="ru-RU" sz="1600" dirty="0"/>
              <a:t>Но чтобы они отображались в строке, добавьте стиль </a:t>
            </a:r>
            <a:br>
              <a:rPr lang="en-US" altLang="ru-RU" sz="1600" dirty="0"/>
            </a:br>
            <a:r>
              <a:rPr lang="ru" altLang="ru-RU" sz="1600" dirty="0">
                <a:solidFill>
                  <a:srgbClr val="FFFF00"/>
                </a:solidFill>
                <a:latin typeface="Courier New" panose="02070309020205020404" pitchFamily="49" charset="0"/>
              </a:rPr>
              <a:t>h1,h2,h3 {display: inline;} </a:t>
            </a:r>
            <a:r>
              <a:rPr lang="ru" altLang="ru-RU" sz="1600" dirty="0"/>
              <a:t>:</a:t>
            </a:r>
          </a:p>
          <a:p>
            <a:pPr>
              <a:buFont typeface="Wingdings" panose="05000000000000000000" pitchFamily="2" charset="2"/>
              <a:buNone/>
            </a:pPr>
            <a:endParaRPr lang="en-US" altLang="ru-RU" dirty="0"/>
          </a:p>
        </p:txBody>
      </p:sp>
      <p:sp>
        <p:nvSpPr>
          <p:cNvPr id="81928" name="AutoShape 8">
            <a:extLst>
              <a:ext uri="{FF2B5EF4-FFF2-40B4-BE49-F238E27FC236}">
                <a16:creationId xmlns:a16="http://schemas.microsoft.com/office/drawing/2014/main" id="{F6BE8BFE-A0D7-4DBB-B3BC-6C7EC9EA944A}"/>
              </a:ext>
            </a:extLst>
          </p:cNvPr>
          <p:cNvSpPr>
            <a:spLocks noChangeArrowheads="1"/>
          </p:cNvSpPr>
          <p:nvPr/>
        </p:nvSpPr>
        <p:spPr bwMode="auto">
          <a:xfrm rot="5400000">
            <a:off x="3857344" y="2310409"/>
            <a:ext cx="330994" cy="284559"/>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350"/>
          </a:p>
        </p:txBody>
      </p:sp>
      <p:pic>
        <p:nvPicPr>
          <p:cNvPr id="81930" name="Picture 10">
            <a:extLst>
              <a:ext uri="{FF2B5EF4-FFF2-40B4-BE49-F238E27FC236}">
                <a16:creationId xmlns:a16="http://schemas.microsoft.com/office/drawing/2014/main" id="{63425FAF-48E2-40D8-B6D8-0FE1343DDE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4840" y="1771553"/>
            <a:ext cx="2728913" cy="34290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31" name="Picture 11">
            <a:extLst>
              <a:ext uri="{FF2B5EF4-FFF2-40B4-BE49-F238E27FC236}">
                <a16:creationId xmlns:a16="http://schemas.microsoft.com/office/drawing/2014/main" id="{7BFB3AFD-4C58-4120-95D3-59415DD126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1635" y="2205634"/>
            <a:ext cx="1035844" cy="878681"/>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32" name="Picture 12">
            <a:extLst>
              <a:ext uri="{FF2B5EF4-FFF2-40B4-BE49-F238E27FC236}">
                <a16:creationId xmlns:a16="http://schemas.microsoft.com/office/drawing/2014/main" id="{25BB389B-7866-4300-A820-D1D5B5DCC0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2161" y="3648075"/>
            <a:ext cx="2714625" cy="1021556"/>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33" name="Picture 13">
            <a:extLst>
              <a:ext uri="{FF2B5EF4-FFF2-40B4-BE49-F238E27FC236}">
                <a16:creationId xmlns:a16="http://schemas.microsoft.com/office/drawing/2014/main" id="{23B64A91-0B39-4BA8-AAB1-2BBE6F7928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1806" y="3995882"/>
            <a:ext cx="2350294" cy="25717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34" name="AutoShape 14">
            <a:extLst>
              <a:ext uri="{FF2B5EF4-FFF2-40B4-BE49-F238E27FC236}">
                <a16:creationId xmlns:a16="http://schemas.microsoft.com/office/drawing/2014/main" id="{B39ED823-81E7-44C3-8AFB-CC211EF72E76}"/>
              </a:ext>
            </a:extLst>
          </p:cNvPr>
          <p:cNvSpPr>
            <a:spLocks noChangeArrowheads="1"/>
          </p:cNvSpPr>
          <p:nvPr/>
        </p:nvSpPr>
        <p:spPr bwMode="auto">
          <a:xfrm>
            <a:off x="4386421" y="4072532"/>
            <a:ext cx="285750" cy="141685"/>
          </a:xfrm>
          <a:prstGeom prst="rightArrow">
            <a:avLst>
              <a:gd name="adj1" fmla="val 50000"/>
              <a:gd name="adj2" fmla="val 5042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35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DB55C8BE-97C5-4D86-9E46-75AC333638F2}"/>
              </a:ext>
            </a:extLst>
          </p:cNvPr>
          <p:cNvSpPr>
            <a:spLocks noGrp="1" noChangeArrowheads="1"/>
          </p:cNvSpPr>
          <p:nvPr>
            <p:ph type="title"/>
          </p:nvPr>
        </p:nvSpPr>
        <p:spPr>
          <a:ln/>
        </p:spPr>
        <p:txBody>
          <a:bodyPr/>
          <a:lstStyle/>
          <a:p>
            <a:r>
              <a:rPr lang="ru" altLang="ru-RU" dirty="0">
                <a:solidFill>
                  <a:schemeClr val="accent6"/>
                </a:solidFill>
              </a:rPr>
              <a:t>Span и </a:t>
            </a:r>
            <a:r>
              <a:rPr lang="ru" altLang="ru-RU" dirty="0" err="1">
                <a:solidFill>
                  <a:schemeClr val="accent6"/>
                </a:solidFill>
              </a:rPr>
              <a:t>Div</a:t>
            </a:r>
            <a:endParaRPr lang="en-US" altLang="ru-RU" dirty="0">
              <a:solidFill>
                <a:schemeClr val="accent6"/>
              </a:solidFill>
            </a:endParaRPr>
          </a:p>
        </p:txBody>
      </p:sp>
      <p:sp>
        <p:nvSpPr>
          <p:cNvPr id="41987" name="Rectangle 3">
            <a:extLst>
              <a:ext uri="{FF2B5EF4-FFF2-40B4-BE49-F238E27FC236}">
                <a16:creationId xmlns:a16="http://schemas.microsoft.com/office/drawing/2014/main" id="{06682C41-FE05-4BCD-95C3-F35FA518A35F}"/>
              </a:ext>
            </a:extLst>
          </p:cNvPr>
          <p:cNvSpPr>
            <a:spLocks noGrp="1" noChangeArrowheads="1"/>
          </p:cNvSpPr>
          <p:nvPr>
            <p:ph type="body" idx="1"/>
          </p:nvPr>
        </p:nvSpPr>
        <p:spPr>
          <a:ln/>
        </p:spPr>
        <p:txBody>
          <a:bodyPr>
            <a:normAutofit fontScale="70000" lnSpcReduction="20000"/>
          </a:bodyPr>
          <a:lstStyle/>
          <a:p>
            <a:r>
              <a:rPr lang="ru" altLang="ru-RU" dirty="0"/>
              <a:t>Есть два тега, которые особенно полезны при использовании CSS: </a:t>
            </a:r>
            <a:r>
              <a:rPr lang="ru" altLang="ru-RU" dirty="0">
                <a:latin typeface="Courier New" panose="02070309020205020404" pitchFamily="49" charset="0"/>
              </a:rPr>
              <a:t>&lt;span&gt; </a:t>
            </a:r>
            <a:r>
              <a:rPr lang="ru" altLang="ru-RU" dirty="0"/>
              <a:t>и </a:t>
            </a:r>
            <a:r>
              <a:rPr lang="ru" altLang="ru-RU" dirty="0">
                <a:latin typeface="Courier New" panose="02070309020205020404" pitchFamily="49" charset="0"/>
              </a:rPr>
              <a:t>&lt;div&gt; </a:t>
            </a:r>
            <a:r>
              <a:rPr lang="ru" altLang="ru-RU" dirty="0"/>
              <a:t>. Они оба являются тегами-контейнерами, имеющими минимальное форматирование, связанное с ними.</a:t>
            </a:r>
          </a:p>
          <a:p>
            <a:r>
              <a:rPr lang="ru" altLang="ru-RU" dirty="0"/>
              <a:t>Тег </a:t>
            </a:r>
            <a:r>
              <a:rPr lang="ru" altLang="ru-RU" dirty="0">
                <a:latin typeface="Courier New" panose="02070309020205020404" pitchFamily="49" charset="0"/>
              </a:rPr>
              <a:t>&lt;span&gt; </a:t>
            </a:r>
            <a:r>
              <a:rPr lang="ru" altLang="ru-RU" dirty="0"/>
              <a:t>— это встроенный элемент, который просто содержит текст, не выполняя с ним никаких специальных действий.</a:t>
            </a:r>
          </a:p>
          <a:p>
            <a:r>
              <a:rPr lang="ru" altLang="ru-RU" dirty="0"/>
              <a:t>Тег </a:t>
            </a:r>
            <a:r>
              <a:rPr lang="ru" altLang="ru-RU" dirty="0">
                <a:latin typeface="Courier New" panose="02070309020205020404" pitchFamily="49" charset="0"/>
              </a:rPr>
              <a:t>&lt;div&gt; </a:t>
            </a:r>
            <a:r>
              <a:rPr lang="ru" altLang="ru-RU" dirty="0"/>
              <a:t>является блочным элементом и заставляет заключенный в нем текст начинаться с новой строки.</a:t>
            </a:r>
          </a:p>
          <a:p>
            <a:r>
              <a:rPr lang="ru" altLang="ru-RU" dirty="0"/>
              <a:t>Использование тегов </a:t>
            </a:r>
            <a:r>
              <a:rPr lang="ru" altLang="ru-RU" dirty="0">
                <a:latin typeface="Courier New" panose="02070309020205020404" pitchFamily="49" charset="0"/>
              </a:rPr>
              <a:t>&lt;span&gt; </a:t>
            </a:r>
            <a:r>
              <a:rPr lang="ru" altLang="ru-RU" dirty="0"/>
              <a:t>и </a:t>
            </a:r>
            <a:r>
              <a:rPr lang="ru" altLang="ru-RU" dirty="0">
                <a:latin typeface="Courier New" panose="02070309020205020404" pitchFamily="49" charset="0"/>
              </a:rPr>
              <a:t>&lt;div&gt; </a:t>
            </a:r>
            <a:r>
              <a:rPr lang="ru" altLang="ru-RU" dirty="0"/>
              <a:t>в сочетании с классами и идентификаторами обеспечивает большую гибкость при создании страниц.</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7BC592E4-965B-4642-BA67-8CFC71327F8A}"/>
              </a:ext>
            </a:extLst>
          </p:cNvPr>
          <p:cNvSpPr>
            <a:spLocks noGrp="1" noChangeArrowheads="1"/>
          </p:cNvSpPr>
          <p:nvPr>
            <p:ph type="title"/>
          </p:nvPr>
        </p:nvSpPr>
        <p:spPr>
          <a:ln/>
        </p:spPr>
        <p:txBody>
          <a:bodyPr>
            <a:normAutofit fontScale="90000"/>
          </a:bodyPr>
          <a:lstStyle/>
          <a:p>
            <a:r>
              <a:rPr lang="ru" altLang="ru-RU" dirty="0">
                <a:solidFill>
                  <a:schemeClr val="accent6"/>
                </a:solidFill>
              </a:rPr>
              <a:t>Пример использования SPAN, DIV, Class и ID</a:t>
            </a:r>
          </a:p>
        </p:txBody>
      </p:sp>
      <p:sp>
        <p:nvSpPr>
          <p:cNvPr id="43011" name="Rectangle 3">
            <a:extLst>
              <a:ext uri="{FF2B5EF4-FFF2-40B4-BE49-F238E27FC236}">
                <a16:creationId xmlns:a16="http://schemas.microsoft.com/office/drawing/2014/main" id="{993C786F-1D86-4B2F-9EBD-1C0ADA6BDB73}"/>
              </a:ext>
            </a:extLst>
          </p:cNvPr>
          <p:cNvSpPr>
            <a:spLocks noGrp="1" noChangeArrowheads="1"/>
          </p:cNvSpPr>
          <p:nvPr>
            <p:ph type="body" idx="1"/>
          </p:nvPr>
        </p:nvSpPr>
        <p:spPr>
          <a:xfrm>
            <a:off x="331893" y="1266613"/>
            <a:ext cx="8377891" cy="3511863"/>
          </a:xfrm>
          <a:ln/>
        </p:spPr>
        <p:txBody>
          <a:bodyPr/>
          <a:lstStyle/>
          <a:p>
            <a:r>
              <a:rPr lang="ru" altLang="ru-RU" dirty="0"/>
              <a:t>Вот пример веб-страницы, использующей класс, идентификатор, а также теги span и div:</a:t>
            </a:r>
          </a:p>
        </p:txBody>
      </p:sp>
      <p:pic>
        <p:nvPicPr>
          <p:cNvPr id="43012" name="Picture 4">
            <a:extLst>
              <a:ext uri="{FF2B5EF4-FFF2-40B4-BE49-F238E27FC236}">
                <a16:creationId xmlns:a16="http://schemas.microsoft.com/office/drawing/2014/main" id="{E1197A63-7F75-4B3F-AC86-6CDA70DD75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5204" y="2796487"/>
            <a:ext cx="1193006" cy="114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3015" name="Picture 7">
            <a:extLst>
              <a:ext uri="{FF2B5EF4-FFF2-40B4-BE49-F238E27FC236}">
                <a16:creationId xmlns:a16="http://schemas.microsoft.com/office/drawing/2014/main" id="{86A7F03A-017B-411F-8CB9-FBB5B729B7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1970" y="2182306"/>
            <a:ext cx="3586163" cy="28646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72643D27-897F-4D1C-B9FF-6CD50E1EE48B}"/>
              </a:ext>
            </a:extLst>
          </p:cNvPr>
          <p:cNvSpPr>
            <a:spLocks noGrp="1" noChangeArrowheads="1"/>
          </p:cNvSpPr>
          <p:nvPr>
            <p:ph type="title"/>
          </p:nvPr>
        </p:nvSpPr>
        <p:spPr>
          <a:ln/>
        </p:spPr>
        <p:txBody>
          <a:bodyPr/>
          <a:lstStyle/>
          <a:p>
            <a:r>
              <a:rPr lang="ru" altLang="ru-RU" dirty="0">
                <a:solidFill>
                  <a:schemeClr val="accent6"/>
                </a:solidFill>
              </a:rPr>
              <a:t>Единицы измерения</a:t>
            </a:r>
          </a:p>
        </p:txBody>
      </p:sp>
      <p:sp>
        <p:nvSpPr>
          <p:cNvPr id="71683" name="Rectangle 3">
            <a:extLst>
              <a:ext uri="{FF2B5EF4-FFF2-40B4-BE49-F238E27FC236}">
                <a16:creationId xmlns:a16="http://schemas.microsoft.com/office/drawing/2014/main" id="{A9604618-908A-4F56-96C6-2C6285CD2A42}"/>
              </a:ext>
            </a:extLst>
          </p:cNvPr>
          <p:cNvSpPr>
            <a:spLocks noGrp="1" noChangeArrowheads="1"/>
          </p:cNvSpPr>
          <p:nvPr>
            <p:ph type="body" idx="1"/>
          </p:nvPr>
        </p:nvSpPr>
        <p:spPr>
          <a:xfrm>
            <a:off x="323557" y="1308294"/>
            <a:ext cx="8386227" cy="3470181"/>
          </a:xfrm>
          <a:ln/>
        </p:spPr>
        <p:txBody>
          <a:bodyPr/>
          <a:lstStyle/>
          <a:p>
            <a:pPr>
              <a:lnSpc>
                <a:spcPct val="80000"/>
              </a:lnSpc>
            </a:pPr>
            <a:r>
              <a:rPr lang="ru" altLang="ru-RU" sz="1200" dirty="0"/>
              <a:t>В CSS единицы измерения можно измерять как в абсолютных, так и в относительных значениях.</a:t>
            </a:r>
          </a:p>
          <a:p>
            <a:pPr>
              <a:lnSpc>
                <a:spcPct val="80000"/>
              </a:lnSpc>
            </a:pPr>
            <a:r>
              <a:rPr lang="ru" altLang="ru-RU" sz="1200" b="1" dirty="0"/>
              <a:t>Абсолютные значения </a:t>
            </a:r>
            <a:r>
              <a:rPr lang="ru" altLang="ru-RU" sz="1200" dirty="0"/>
              <a:t>— это фиксированные, конкретные значения. Поскольку они являются точными измерениями, они позволяют дизайнеру полностью контролировать отображение веб-страниц.</a:t>
            </a:r>
          </a:p>
          <a:p>
            <a:pPr lvl="1">
              <a:lnSpc>
                <a:spcPct val="80000"/>
              </a:lnSpc>
              <a:buFont typeface="Times" panose="02020603050405020304" pitchFamily="18" charset="0"/>
              <a:buNone/>
            </a:pPr>
            <a:r>
              <a:rPr lang="ru" altLang="ru-RU" sz="1200" dirty="0">
                <a:solidFill>
                  <a:srgbClr val="FFFF00"/>
                </a:solidFill>
                <a:latin typeface="Courier New" panose="02070309020205020404" pitchFamily="49" charset="0"/>
              </a:rPr>
              <a:t>мм </a:t>
            </a:r>
            <a:r>
              <a:rPr lang="ru" altLang="ru-RU" sz="1200" dirty="0">
                <a:solidFill>
                  <a:srgbClr val="FFFF00"/>
                </a:solidFill>
              </a:rPr>
              <a:t>, </a:t>
            </a:r>
            <a:r>
              <a:rPr lang="ru" altLang="ru-RU" sz="1200" dirty="0">
                <a:solidFill>
                  <a:srgbClr val="FFFF00"/>
                </a:solidFill>
                <a:latin typeface="Courier New" panose="02070309020205020404" pitchFamily="49" charset="0"/>
              </a:rPr>
              <a:t>см </a:t>
            </a:r>
            <a:r>
              <a:rPr lang="ru" altLang="ru-RU" sz="1200" dirty="0">
                <a:solidFill>
                  <a:srgbClr val="FFFF00"/>
                </a:solidFill>
              </a:rPr>
              <a:t>, </a:t>
            </a:r>
            <a:r>
              <a:rPr lang="ru" altLang="ru-RU" sz="1200" dirty="0">
                <a:solidFill>
                  <a:srgbClr val="FFFF00"/>
                </a:solidFill>
                <a:latin typeface="Courier New" panose="02070309020205020404" pitchFamily="49" charset="0"/>
              </a:rPr>
              <a:t>дюйм </a:t>
            </a:r>
            <a:r>
              <a:rPr lang="ru" altLang="ru-RU" sz="1200" dirty="0">
                <a:solidFill>
                  <a:srgbClr val="FFFF00"/>
                </a:solidFill>
              </a:rPr>
              <a:t>, </a:t>
            </a:r>
            <a:r>
              <a:rPr lang="ru" altLang="ru-RU" sz="1200" dirty="0" err="1">
                <a:solidFill>
                  <a:srgbClr val="FFFF00"/>
                </a:solidFill>
                <a:latin typeface="Courier New" panose="02070309020205020404" pitchFamily="49" charset="0"/>
              </a:rPr>
              <a:t>пт </a:t>
            </a:r>
            <a:r>
              <a:rPr lang="ru" altLang="ru-RU" sz="1200" dirty="0">
                <a:solidFill>
                  <a:srgbClr val="FFFF00"/>
                </a:solidFill>
              </a:rPr>
              <a:t>, </a:t>
            </a:r>
            <a:r>
              <a:rPr lang="ru" altLang="ru-RU" sz="1200" dirty="0">
                <a:solidFill>
                  <a:srgbClr val="FFFF00"/>
                </a:solidFill>
                <a:latin typeface="Courier New" panose="02070309020205020404" pitchFamily="49" charset="0"/>
              </a:rPr>
              <a:t>шт </a:t>
            </a:r>
            <a:r>
              <a:rPr lang="ru" altLang="ru-RU" sz="1200" dirty="0">
                <a:solidFill>
                  <a:srgbClr val="FFFF00"/>
                </a:solidFill>
              </a:rPr>
              <a:t>, </a:t>
            </a:r>
            <a:r>
              <a:rPr lang="ru" altLang="ru-RU" sz="1200" dirty="0">
                <a:solidFill>
                  <a:srgbClr val="FFFF00"/>
                </a:solidFill>
                <a:latin typeface="Courier New" panose="02070309020205020404" pitchFamily="49" charset="0"/>
              </a:rPr>
              <a:t>xx-маленький </a:t>
            </a:r>
            <a:r>
              <a:rPr lang="ru" altLang="ru-RU" sz="1200" dirty="0">
                <a:solidFill>
                  <a:srgbClr val="FFFF00"/>
                </a:solidFill>
              </a:rPr>
              <a:t>, </a:t>
            </a:r>
            <a:r>
              <a:rPr lang="ru" altLang="ru-RU" sz="1200" dirty="0">
                <a:solidFill>
                  <a:srgbClr val="FFFF00"/>
                </a:solidFill>
                <a:latin typeface="Courier New" panose="02070309020205020404" pitchFamily="49" charset="0"/>
              </a:rPr>
              <a:t>x-маленький </a:t>
            </a:r>
            <a:r>
              <a:rPr lang="ru" altLang="ru-RU" sz="1200" dirty="0">
                <a:solidFill>
                  <a:srgbClr val="FFFF00"/>
                </a:solidFill>
              </a:rPr>
              <a:t>, </a:t>
            </a:r>
            <a:r>
              <a:rPr lang="ru" altLang="ru-RU" sz="1200" dirty="0">
                <a:solidFill>
                  <a:srgbClr val="FFFF00"/>
                </a:solidFill>
                <a:latin typeface="Courier New" panose="02070309020205020404" pitchFamily="49" charset="0"/>
              </a:rPr>
              <a:t>маленький </a:t>
            </a:r>
            <a:r>
              <a:rPr lang="ru" altLang="ru-RU" sz="1200" dirty="0">
                <a:solidFill>
                  <a:srgbClr val="FFFF00"/>
                </a:solidFill>
              </a:rPr>
              <a:t>, </a:t>
            </a:r>
            <a:r>
              <a:rPr lang="ru" altLang="ru-RU" sz="1200" dirty="0">
                <a:solidFill>
                  <a:srgbClr val="FFFF00"/>
                </a:solidFill>
                <a:latin typeface="Courier New" panose="02070309020205020404" pitchFamily="49" charset="0"/>
              </a:rPr>
              <a:t>средний </a:t>
            </a:r>
            <a:r>
              <a:rPr lang="ru" altLang="ru-RU" sz="1200" dirty="0">
                <a:solidFill>
                  <a:srgbClr val="FFFF00"/>
                </a:solidFill>
              </a:rPr>
              <a:t>, </a:t>
            </a:r>
            <a:r>
              <a:rPr lang="ru" altLang="ru-RU" sz="1200" dirty="0">
                <a:solidFill>
                  <a:srgbClr val="FFFF00"/>
                </a:solidFill>
                <a:latin typeface="Courier New" panose="02070309020205020404" pitchFamily="49" charset="0"/>
              </a:rPr>
              <a:t>большой </a:t>
            </a:r>
            <a:r>
              <a:rPr lang="ru" altLang="ru-RU" sz="1200" dirty="0">
                <a:solidFill>
                  <a:srgbClr val="FFFF00"/>
                </a:solidFill>
              </a:rPr>
              <a:t>, </a:t>
            </a:r>
            <a:r>
              <a:rPr lang="ru" altLang="ru-RU" sz="1200" dirty="0">
                <a:solidFill>
                  <a:srgbClr val="FFFF00"/>
                </a:solidFill>
                <a:latin typeface="Courier New" panose="02070309020205020404" pitchFamily="49" charset="0"/>
              </a:rPr>
              <a:t>x-большой </a:t>
            </a:r>
            <a:r>
              <a:rPr lang="ru" altLang="ru-RU" sz="1200" dirty="0">
                <a:solidFill>
                  <a:srgbClr val="FFFF00"/>
                </a:solidFill>
              </a:rPr>
              <a:t>, </a:t>
            </a:r>
            <a:r>
              <a:rPr lang="ru" altLang="ru-RU" sz="1200" dirty="0">
                <a:solidFill>
                  <a:srgbClr val="FFFF00"/>
                </a:solidFill>
                <a:latin typeface="Courier New" panose="02070309020205020404" pitchFamily="49" charset="0"/>
              </a:rPr>
              <a:t>xx-большой</a:t>
            </a:r>
            <a:endParaRPr lang="en-US" altLang="ru-RU" sz="1200" dirty="0">
              <a:solidFill>
                <a:srgbClr val="FFFF00"/>
              </a:solidFill>
            </a:endParaRPr>
          </a:p>
          <a:p>
            <a:pPr>
              <a:lnSpc>
                <a:spcPct val="80000"/>
              </a:lnSpc>
            </a:pPr>
            <a:r>
              <a:rPr lang="ru" altLang="ru-RU" sz="1200" b="1" dirty="0"/>
              <a:t>Относительные значения </a:t>
            </a:r>
            <a:r>
              <a:rPr lang="ru" altLang="ru-RU" sz="1200" dirty="0"/>
              <a:t>не имеют фиксированных, определенных значений и рассчитываются в сравнении с чем-то еще (обычно с размером шрифта по умолчанию или размером линии). Поскольку разные компьютеры имеют разные видеокарты, размеры экранов и у пользователей разные способности зрения, относительные значения, как правило, являются лучшим выбором. Они дают дизайнеру меньше абсолютного контроля, но часто создают лучший опыт для посетителя.</a:t>
            </a:r>
          </a:p>
          <a:p>
            <a:pPr lvl="1">
              <a:lnSpc>
                <a:spcPct val="80000"/>
              </a:lnSpc>
              <a:buFont typeface="Times" panose="02020603050405020304" pitchFamily="18" charset="0"/>
              <a:buNone/>
            </a:pPr>
            <a:r>
              <a:rPr lang="ru" altLang="ru-RU" sz="1200" dirty="0">
                <a:latin typeface="Courier New" panose="02070309020205020404" pitchFamily="49" charset="0"/>
              </a:rPr>
              <a:t> </a:t>
            </a:r>
            <a:r>
              <a:rPr lang="ru" altLang="ru-RU" sz="1200" dirty="0" err="1">
                <a:solidFill>
                  <a:srgbClr val="FFFF00"/>
                </a:solidFill>
                <a:latin typeface="Courier New" panose="02070309020205020404" pitchFamily="49" charset="0"/>
              </a:rPr>
              <a:t>em </a:t>
            </a:r>
            <a:r>
              <a:rPr lang="ru" altLang="ru-RU" sz="1200" dirty="0">
                <a:solidFill>
                  <a:srgbClr val="FFFF00"/>
                </a:solidFill>
              </a:rPr>
              <a:t>, </a:t>
            </a:r>
            <a:r>
              <a:rPr lang="ru" altLang="ru-RU" sz="1200" dirty="0">
                <a:solidFill>
                  <a:srgbClr val="FFFF00"/>
                </a:solidFill>
                <a:latin typeface="Courier New" panose="02070309020205020404" pitchFamily="49" charset="0"/>
              </a:rPr>
              <a:t>ex </a:t>
            </a:r>
            <a:r>
              <a:rPr lang="ru" altLang="ru-RU" sz="1200" dirty="0">
                <a:solidFill>
                  <a:srgbClr val="FFFF00"/>
                </a:solidFill>
              </a:rPr>
              <a:t>, </a:t>
            </a:r>
            <a:r>
              <a:rPr lang="ru" altLang="ru-RU" sz="1200" dirty="0">
                <a:solidFill>
                  <a:srgbClr val="FFFF00"/>
                </a:solidFill>
                <a:latin typeface="Courier New" panose="02070309020205020404" pitchFamily="49" charset="0"/>
              </a:rPr>
              <a:t>px </a:t>
            </a:r>
            <a:r>
              <a:rPr lang="ru" altLang="ru-RU" sz="1200" dirty="0">
                <a:solidFill>
                  <a:srgbClr val="FFFF00"/>
                </a:solidFill>
              </a:rPr>
              <a:t>, </a:t>
            </a:r>
            <a:r>
              <a:rPr lang="ru" altLang="ru-RU" sz="1200" dirty="0">
                <a:solidFill>
                  <a:srgbClr val="FFFF00"/>
                </a:solidFill>
                <a:latin typeface="Courier New" panose="02070309020205020404" pitchFamily="49" charset="0"/>
              </a:rPr>
              <a:t>больше </a:t>
            </a:r>
            <a:r>
              <a:rPr lang="ru" altLang="ru-RU" sz="1200" dirty="0">
                <a:solidFill>
                  <a:srgbClr val="FFFF00"/>
                </a:solidFill>
              </a:rPr>
              <a:t>, </a:t>
            </a:r>
            <a:r>
              <a:rPr lang="ru" altLang="ru-RU" sz="1200" dirty="0">
                <a:solidFill>
                  <a:srgbClr val="FFFF00"/>
                </a:solidFill>
                <a:latin typeface="Courier New" panose="02070309020205020404" pitchFamily="49" charset="0"/>
              </a:rPr>
              <a:t>меньше </a:t>
            </a:r>
            <a:r>
              <a:rPr lang="ru" altLang="ru-RU" sz="1200" dirty="0">
                <a:solidFill>
                  <a:srgbClr val="FFFF00"/>
                </a:solidFill>
              </a:rPr>
              <a:t>, </a:t>
            </a:r>
            <a:r>
              <a:rPr lang="ru" altLang="ru-RU" sz="1200" dirty="0">
                <a:solidFill>
                  <a:srgbClr val="FFFF00"/>
                </a:solidFill>
                <a:latin typeface="Courier New" panose="02070309020205020404" pitchFamily="49" charset="0"/>
              </a:rPr>
              <a:t>num%</a:t>
            </a:r>
            <a:r>
              <a:rPr lang="ru" altLang="ru-RU" sz="1200" dirty="0">
                <a:solidFill>
                  <a:srgbClr val="FFFF00"/>
                </a:solidFill>
              </a:rPr>
              <a:t> </a:t>
            </a:r>
          </a:p>
          <a:p>
            <a:pPr>
              <a:lnSpc>
                <a:spcPct val="80000"/>
              </a:lnSpc>
            </a:pPr>
            <a:r>
              <a:rPr lang="ru" altLang="ru-RU" sz="1200" dirty="0"/>
              <a:t>Примеры: </a:t>
            </a:r>
            <a:br>
              <a:rPr lang="en-US" altLang="ru-RU" sz="1200" dirty="0"/>
            </a:br>
            <a:r>
              <a:rPr lang="ru" altLang="ru-RU" sz="1200" dirty="0">
                <a:solidFill>
                  <a:srgbClr val="FFFF00"/>
                </a:solidFill>
                <a:latin typeface="Courier New" panose="02070309020205020404" pitchFamily="49" charset="0"/>
              </a:rPr>
              <a:t>body { font-size: 12px; } </a:t>
            </a:r>
            <a:br>
              <a:rPr lang="en-US" altLang="ru-RU" sz="1200" dirty="0">
                <a:solidFill>
                  <a:srgbClr val="FFFF00"/>
                </a:solidFill>
                <a:latin typeface="Courier New" panose="02070309020205020404" pitchFamily="49" charset="0"/>
              </a:rPr>
            </a:br>
            <a:r>
              <a:rPr lang="ru" altLang="ru-RU" sz="1200" dirty="0">
                <a:solidFill>
                  <a:srgbClr val="FFFF00"/>
                </a:solidFill>
                <a:latin typeface="Courier New" panose="02070309020205020404" pitchFamily="49" charset="0"/>
              </a:rPr>
              <a:t>h1, h2, h3 { line-height: 200%;}</a:t>
            </a:r>
          </a:p>
          <a:p>
            <a:pPr>
              <a:lnSpc>
                <a:spcPct val="80000"/>
              </a:lnSpc>
            </a:pPr>
            <a:r>
              <a:rPr lang="ru" altLang="ru-RU" sz="1200" dirty="0"/>
              <a:t>Примечание — предупреждение об использовании процентов: если вы используете проценты и вкладываете элемент внутрь этого же элемента, проценты будут суммироваться.</a:t>
            </a:r>
          </a:p>
          <a:p>
            <a:pPr>
              <a:lnSpc>
                <a:spcPct val="80000"/>
              </a:lnSpc>
            </a:pPr>
            <a:endParaRPr lang="en-US" altLang="ru-RU" sz="1050" dirty="0">
              <a:solidFill>
                <a:srgbClr val="9A0B09"/>
              </a:solidFill>
              <a:latin typeface="Courier New" panose="02070309020205020404" pitchFamily="49" charset="0"/>
            </a:endParaRPr>
          </a:p>
        </p:txBody>
      </p:sp>
      <p:grpSp>
        <p:nvGrpSpPr>
          <p:cNvPr id="71796" name="Group 116">
            <a:extLst>
              <a:ext uri="{FF2B5EF4-FFF2-40B4-BE49-F238E27FC236}">
                <a16:creationId xmlns:a16="http://schemas.microsoft.com/office/drawing/2014/main" id="{19280847-A578-4A61-847E-8C790DA63FCD}"/>
              </a:ext>
            </a:extLst>
          </p:cNvPr>
          <p:cNvGrpSpPr>
            <a:grpSpLocks/>
          </p:cNvGrpSpPr>
          <p:nvPr/>
        </p:nvGrpSpPr>
        <p:grpSpPr bwMode="auto">
          <a:xfrm>
            <a:off x="4667928" y="3331286"/>
            <a:ext cx="3110724" cy="1645289"/>
            <a:chOff x="908" y="2703"/>
            <a:chExt cx="2386" cy="1200"/>
          </a:xfrm>
        </p:grpSpPr>
        <p:pic>
          <p:nvPicPr>
            <p:cNvPr id="71784" name="Picture 104">
              <a:extLst>
                <a:ext uri="{FF2B5EF4-FFF2-40B4-BE49-F238E27FC236}">
                  <a16:creationId xmlns:a16="http://schemas.microsoft.com/office/drawing/2014/main" id="{42920469-D940-4E92-937C-8C7283AE49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 y="2703"/>
              <a:ext cx="1060" cy="1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85" name="Picture 105">
              <a:extLst>
                <a:ext uri="{FF2B5EF4-FFF2-40B4-BE49-F238E27FC236}">
                  <a16:creationId xmlns:a16="http://schemas.microsoft.com/office/drawing/2014/main" id="{CB171639-69AA-42C2-B8E1-A1FF0719DF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4" y="3147"/>
              <a:ext cx="750" cy="3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86" name="AutoShape 106">
              <a:extLst>
                <a:ext uri="{FF2B5EF4-FFF2-40B4-BE49-F238E27FC236}">
                  <a16:creationId xmlns:a16="http://schemas.microsoft.com/office/drawing/2014/main" id="{83F0B1A9-336B-4C73-A751-FB7679ACBDBA}"/>
                </a:ext>
              </a:extLst>
            </p:cNvPr>
            <p:cNvSpPr>
              <a:spLocks noChangeArrowheads="1"/>
            </p:cNvSpPr>
            <p:nvPr/>
          </p:nvSpPr>
          <p:spPr bwMode="auto">
            <a:xfrm>
              <a:off x="2010" y="3264"/>
              <a:ext cx="438" cy="162"/>
            </a:xfrm>
            <a:prstGeom prst="rightArrow">
              <a:avLst>
                <a:gd name="adj1" fmla="val 50000"/>
                <a:gd name="adj2" fmla="val 6759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35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68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68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683">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1683">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68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68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68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717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uiExpand="1" build="p"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B341A76C-788F-4D8B-AAA2-E47D11E97164}"/>
              </a:ext>
            </a:extLst>
          </p:cNvPr>
          <p:cNvSpPr>
            <a:spLocks noGrp="1" noChangeArrowheads="1"/>
          </p:cNvSpPr>
          <p:nvPr>
            <p:ph type="title"/>
          </p:nvPr>
        </p:nvSpPr>
        <p:spPr>
          <a:ln/>
        </p:spPr>
        <p:txBody>
          <a:bodyPr/>
          <a:lstStyle/>
          <a:p>
            <a:r>
              <a:rPr lang="ru" altLang="ru-RU" dirty="0">
                <a:solidFill>
                  <a:schemeClr val="accent6"/>
                </a:solidFill>
              </a:rPr>
              <a:t>Шрифт и стили текста</a:t>
            </a:r>
          </a:p>
        </p:txBody>
      </p:sp>
      <p:sp>
        <p:nvSpPr>
          <p:cNvPr id="72707" name="Rectangle 3">
            <a:extLst>
              <a:ext uri="{FF2B5EF4-FFF2-40B4-BE49-F238E27FC236}">
                <a16:creationId xmlns:a16="http://schemas.microsoft.com/office/drawing/2014/main" id="{417A1BDE-F9EF-4466-BDEB-86AEF298C38D}"/>
              </a:ext>
            </a:extLst>
          </p:cNvPr>
          <p:cNvSpPr>
            <a:spLocks noGrp="1" noChangeArrowheads="1"/>
          </p:cNvSpPr>
          <p:nvPr>
            <p:ph type="body" idx="1"/>
          </p:nvPr>
        </p:nvSpPr>
        <p:spPr>
          <a:xfrm>
            <a:off x="304800" y="1312605"/>
            <a:ext cx="8404984" cy="3606557"/>
          </a:xfrm>
          <a:ln/>
        </p:spPr>
        <p:txBody>
          <a:bodyPr/>
          <a:lstStyle/>
          <a:p>
            <a:pPr>
              <a:lnSpc>
                <a:spcPct val="90000"/>
              </a:lnSpc>
              <a:buNone/>
            </a:pPr>
            <a:r>
              <a:rPr lang="ru" altLang="ru-RU" sz="1500" dirty="0"/>
              <a:t>При выборе шрифта следует учитывать несколько моментов:</a:t>
            </a:r>
          </a:p>
          <a:p>
            <a:pPr marL="600075" lvl="1" indent="-257175">
              <a:lnSpc>
                <a:spcPct val="90000"/>
              </a:lnSpc>
              <a:buFont typeface="Times" panose="02020603050405020304" pitchFamily="18" charset="0"/>
              <a:buAutoNum type="arabicPeriod"/>
            </a:pPr>
            <a:r>
              <a:rPr lang="ru" altLang="ru-RU" sz="1200" dirty="0"/>
              <a:t>Не у всех одинаковый набор шрифтов.</a:t>
            </a:r>
          </a:p>
          <a:p>
            <a:pPr marL="600075" lvl="1" indent="-257175">
              <a:lnSpc>
                <a:spcPct val="90000"/>
              </a:lnSpc>
              <a:buFont typeface="Times" panose="02020603050405020304" pitchFamily="18" charset="0"/>
              <a:buAutoNum type="arabicPeriod"/>
            </a:pPr>
            <a:r>
              <a:rPr lang="ru" altLang="ru-RU" sz="1200" dirty="0"/>
              <a:t>Если вы используете шрифт, которого нет у посетителя, страница будет отображаться шрифтом по умолчанию (обычно Times), если вы не предоставите больше вариантов. Чтобы сделать это, добавьте более одного шрифта в свое объявление и всегда заканчивайте семейством шрифтов (serif, sans-serif или monospace):</a:t>
            </a:r>
          </a:p>
          <a:p>
            <a:pPr marL="942975" lvl="2" indent="-257175">
              <a:lnSpc>
                <a:spcPct val="90000"/>
              </a:lnSpc>
              <a:buNone/>
            </a:pPr>
            <a:r>
              <a:rPr lang="ru" altLang="ru-RU" sz="1200" dirty="0">
                <a:solidFill>
                  <a:srgbClr val="FFFF00"/>
                </a:solidFill>
                <a:latin typeface="Courier New" panose="02070309020205020404" pitchFamily="49" charset="0"/>
              </a:rPr>
              <a:t>Семейство шрифтов: Verdana, Arial, Helvetica, sans-serif</a:t>
            </a:r>
          </a:p>
          <a:p>
            <a:pPr marL="600075" lvl="1" indent="-257175">
              <a:lnSpc>
                <a:spcPct val="90000"/>
              </a:lnSpc>
              <a:buFont typeface="Times" panose="02020603050405020304" pitchFamily="18" charset="0"/>
              <a:buAutoNum type="arabicPeriod"/>
            </a:pPr>
            <a:r>
              <a:rPr lang="ru" altLang="ru-RU" sz="1200" dirty="0"/>
              <a:t>Документы, предназначенные для печати, обычно лучше выглядят при использовании шрифтов Serif ( </a:t>
            </a:r>
            <a:r>
              <a:rPr lang="ru" altLang="ru-RU" sz="1200" dirty="0">
                <a:latin typeface="Times New Roman" panose="02020603050405020304" pitchFamily="18" charset="0"/>
              </a:rPr>
              <a:t>Times </a:t>
            </a:r>
            <a:r>
              <a:rPr lang="ru" altLang="ru-RU" sz="1200" dirty="0"/>
              <a:t>, Georgia, </a:t>
            </a:r>
            <a:r>
              <a:rPr lang="ru" altLang="ru-RU" sz="1200" dirty="0">
                <a:latin typeface="Book Antiqua" panose="02040602050305030304" pitchFamily="18" charset="0"/>
              </a:rPr>
              <a:t>Book Antiqua </a:t>
            </a:r>
            <a:r>
              <a:rPr lang="ru" altLang="ru-RU" sz="1200" dirty="0"/>
              <a:t>и т. д.)</a:t>
            </a:r>
          </a:p>
          <a:p>
            <a:pPr marL="600075" lvl="1" indent="-257175">
              <a:lnSpc>
                <a:spcPct val="90000"/>
              </a:lnSpc>
              <a:buFont typeface="Times" panose="02020603050405020304" pitchFamily="18" charset="0"/>
              <a:buAutoNum type="arabicPeriod"/>
            </a:pPr>
            <a:r>
              <a:rPr lang="ru" altLang="ru-RU" sz="1200" dirty="0"/>
              <a:t>Документы, предназначенные для просмотра на экране, как правило, лучше выглядят при использовании шрифтов без засечек ( </a:t>
            </a:r>
            <a:r>
              <a:rPr lang="ru" altLang="ru-RU" sz="1200" dirty="0">
                <a:latin typeface="Verdana" panose="020B0604030504040204" pitchFamily="34" charset="0"/>
              </a:rPr>
              <a:t>Verdana </a:t>
            </a:r>
            <a:r>
              <a:rPr lang="ru" altLang="ru-RU" sz="1200" dirty="0"/>
              <a:t>, </a:t>
            </a:r>
            <a:r>
              <a:rPr lang="ru" altLang="ru-RU" sz="1200" dirty="0">
                <a:latin typeface="Arial" panose="020B0604020202020204" pitchFamily="34" charset="0"/>
              </a:rPr>
              <a:t>Arial </a:t>
            </a:r>
            <a:r>
              <a:rPr lang="ru" altLang="ru-RU" sz="1200" dirty="0"/>
              <a:t>, </a:t>
            </a:r>
            <a:r>
              <a:rPr lang="ru" altLang="ru-RU" sz="1200" dirty="0">
                <a:latin typeface="Arial Unicode MS" pitchFamily="34" charset="-128"/>
              </a:rPr>
              <a:t>Helvetica </a:t>
            </a:r>
            <a:r>
              <a:rPr lang="ru" altLang="ru-RU" sz="1200" dirty="0"/>
              <a:t>и т. д.)</a:t>
            </a:r>
          </a:p>
          <a:p>
            <a:pPr>
              <a:lnSpc>
                <a:spcPct val="90000"/>
              </a:lnSpc>
              <a:buNone/>
            </a:pPr>
            <a:r>
              <a:rPr lang="ru" altLang="ru-RU" sz="1500" dirty="0"/>
              <a:t>Чтобы применить шрифт ко всей веб-странице, измените тег body:</a:t>
            </a:r>
          </a:p>
          <a:p>
            <a:pPr>
              <a:lnSpc>
                <a:spcPct val="90000"/>
              </a:lnSpc>
              <a:buNone/>
            </a:pPr>
            <a:r>
              <a:rPr lang="ru" altLang="ru-RU" sz="1200" dirty="0">
                <a:solidFill>
                  <a:srgbClr val="FFFF00"/>
                </a:solidFill>
              </a:rPr>
              <a:t>  </a:t>
            </a:r>
            <a:r>
              <a:rPr lang="ru" altLang="ru-RU" sz="1200" dirty="0">
                <a:solidFill>
                  <a:srgbClr val="FFFF00"/>
                </a:solidFill>
                <a:latin typeface="Courier New" panose="02070309020205020404" pitchFamily="49" charset="0"/>
              </a:rPr>
              <a:t>тело {семейство шрифтов: Verdana;}</a:t>
            </a:r>
          </a:p>
          <a:p>
            <a:pPr>
              <a:lnSpc>
                <a:spcPct val="90000"/>
              </a:lnSpc>
              <a:buNone/>
            </a:pPr>
            <a:r>
              <a:rPr lang="ru" altLang="ru-RU" sz="1500" dirty="0"/>
              <a:t>Чтобы применить шрифт к определенному разделу текста, создайте класс и используйте тег span с этим классом:</a:t>
            </a:r>
          </a:p>
          <a:p>
            <a:pPr>
              <a:lnSpc>
                <a:spcPct val="90000"/>
              </a:lnSpc>
              <a:buNone/>
            </a:pPr>
            <a:r>
              <a:rPr lang="ru" altLang="ru-RU" sz="1050" dirty="0">
                <a:latin typeface="Courier New" panose="02070309020205020404" pitchFamily="49" charset="0"/>
              </a:rPr>
              <a:t>  </a:t>
            </a:r>
            <a:r>
              <a:rPr lang="ru" altLang="ru-RU" sz="1050" dirty="0">
                <a:solidFill>
                  <a:srgbClr val="9A0B09"/>
                </a:solidFill>
                <a:latin typeface="Courier New" panose="02070309020205020404" pitchFamily="49" charset="0"/>
              </a:rPr>
              <a:t>. </a:t>
            </a:r>
            <a:r>
              <a:rPr lang="ru" altLang="ru-RU" sz="1200" dirty="0" err="1">
                <a:solidFill>
                  <a:srgbClr val="FFFF00"/>
                </a:solidFill>
                <a:latin typeface="Courier New" panose="02070309020205020404" pitchFamily="49" charset="0"/>
              </a:rPr>
              <a:t>neatstuff </a:t>
            </a:r>
            <a:r>
              <a:rPr lang="ru" altLang="ru-RU" sz="1200" dirty="0">
                <a:solidFill>
                  <a:srgbClr val="FFFF00"/>
                </a:solidFill>
                <a:latin typeface="Courier New" panose="02070309020205020404" pitchFamily="49" charset="0"/>
              </a:rPr>
              <a:t>{семейство шрифтов: Comic Sans MS;}</a:t>
            </a:r>
          </a:p>
          <a:p>
            <a:pPr>
              <a:lnSpc>
                <a:spcPct val="90000"/>
              </a:lnSpc>
              <a:buNone/>
            </a:pPr>
            <a:r>
              <a:rPr lang="ru" altLang="ru-RU" sz="1200" dirty="0">
                <a:solidFill>
                  <a:srgbClr val="FFFF00"/>
                </a:solidFill>
                <a:latin typeface="Courier New" panose="02070309020205020404" pitchFamily="49" charset="0"/>
              </a:rPr>
              <a:t>&lt;span class=" </a:t>
            </a:r>
            <a:r>
              <a:rPr lang="ru" altLang="ru-RU" sz="1200" dirty="0" err="1">
                <a:solidFill>
                  <a:srgbClr val="FFFF00"/>
                </a:solidFill>
                <a:latin typeface="Courier New" panose="02070309020205020404" pitchFamily="49" charset="0"/>
              </a:rPr>
              <a:t>neatstuff </a:t>
            </a:r>
            <a:r>
              <a:rPr lang="ru" altLang="ru-RU" sz="1200" dirty="0">
                <a:solidFill>
                  <a:srgbClr val="FFFF00"/>
                </a:solidFill>
                <a:latin typeface="Courier New" panose="02070309020205020404" pitchFamily="49" charset="0"/>
              </a:rPr>
              <a:t>"&gt;Это шрифт Comic Sans&lt;/span&gt;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2707">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70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2707">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270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270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270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2707">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2707">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2707">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2707">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2707">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270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uiExpand="1"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2F9C298D-1EF5-4196-A568-D40510072FCE}"/>
              </a:ext>
            </a:extLst>
          </p:cNvPr>
          <p:cNvSpPr>
            <a:spLocks noGrp="1" noChangeArrowheads="1"/>
          </p:cNvSpPr>
          <p:nvPr>
            <p:ph type="title"/>
          </p:nvPr>
        </p:nvSpPr>
        <p:spPr>
          <a:ln/>
        </p:spPr>
        <p:txBody>
          <a:bodyPr/>
          <a:lstStyle/>
          <a:p>
            <a:r>
              <a:rPr lang="ru" altLang="ru-RU" dirty="0">
                <a:solidFill>
                  <a:schemeClr val="accent6"/>
                </a:solidFill>
              </a:rPr>
              <a:t>Изменение элементов списка</a:t>
            </a:r>
          </a:p>
        </p:txBody>
      </p:sp>
      <p:sp>
        <p:nvSpPr>
          <p:cNvPr id="75779" name="Rectangle 3">
            <a:extLst>
              <a:ext uri="{FF2B5EF4-FFF2-40B4-BE49-F238E27FC236}">
                <a16:creationId xmlns:a16="http://schemas.microsoft.com/office/drawing/2014/main" id="{A9DF5071-9145-4357-AD84-DC249F636D26}"/>
              </a:ext>
            </a:extLst>
          </p:cNvPr>
          <p:cNvSpPr>
            <a:spLocks noGrp="1" noChangeArrowheads="1"/>
          </p:cNvSpPr>
          <p:nvPr>
            <p:ph type="body" idx="1"/>
          </p:nvPr>
        </p:nvSpPr>
        <p:spPr>
          <a:ln/>
        </p:spPr>
        <p:txBody>
          <a:bodyPr/>
          <a:lstStyle/>
          <a:p>
            <a:r>
              <a:rPr lang="ru" altLang="ru-RU" sz="1500" dirty="0"/>
              <a:t>По умолчанию неупорядоченные списки ( </a:t>
            </a:r>
            <a:r>
              <a:rPr lang="ru" altLang="ru-RU" sz="1500" dirty="0">
                <a:latin typeface="Courier New" panose="02070309020205020404" pitchFamily="49" charset="0"/>
              </a:rPr>
              <a:t>&lt;ul&gt; </a:t>
            </a:r>
            <a:r>
              <a:rPr lang="ru" altLang="ru-RU" sz="1500" dirty="0"/>
              <a:t>) отображаются в виде маркеров, а упорядоченные списки ( </a:t>
            </a:r>
            <a:r>
              <a:rPr lang="ru" altLang="ru-RU" sz="1500" dirty="0" err="1">
                <a:latin typeface="Courier New" panose="02070309020205020404" pitchFamily="49" charset="0"/>
              </a:rPr>
              <a:t>&lt;ol&gt; </a:t>
            </a:r>
            <a:r>
              <a:rPr lang="ru" altLang="ru-RU" sz="1500" dirty="0">
                <a:latin typeface="Courier New" panose="02070309020205020404" pitchFamily="49" charset="0"/>
              </a:rPr>
              <a:t>) отображаются в </a:t>
            </a:r>
            <a:r>
              <a:rPr lang="ru" altLang="ru-RU" sz="1500" dirty="0"/>
              <a:t>виде номеров в HTML.</a:t>
            </a:r>
          </a:p>
          <a:p>
            <a:r>
              <a:rPr lang="ru" altLang="ru-RU" sz="1500" dirty="0"/>
              <a:t>Используя CSS, вы можете изменить внешний вид элементов списка:</a:t>
            </a:r>
          </a:p>
          <a:p>
            <a:pPr lvl="1"/>
            <a:r>
              <a:rPr lang="ru" altLang="ru-RU" sz="1200" dirty="0"/>
              <a:t>Свойства: </a:t>
            </a:r>
            <a:br>
              <a:rPr lang="en-US" altLang="ru-RU" sz="1200" dirty="0"/>
            </a:br>
            <a:r>
              <a:rPr lang="ru" altLang="ru-RU" sz="1200" dirty="0">
                <a:solidFill>
                  <a:srgbClr val="FFFF00"/>
                </a:solidFill>
                <a:latin typeface="Courier New" panose="02070309020205020404" pitchFamily="49" charset="0"/>
              </a:rPr>
              <a:t>стиль списка </a:t>
            </a:r>
            <a:r>
              <a:rPr lang="ru" altLang="ru-RU" sz="1200" dirty="0">
                <a:solidFill>
                  <a:srgbClr val="FFFF00"/>
                </a:solidFill>
              </a:rPr>
              <a:t>, </a:t>
            </a:r>
            <a:r>
              <a:rPr lang="ru" altLang="ru-RU" sz="1200" dirty="0">
                <a:solidFill>
                  <a:srgbClr val="FFFF00"/>
                </a:solidFill>
                <a:latin typeface="Courier New" panose="02070309020205020404" pitchFamily="49" charset="0"/>
              </a:rPr>
              <a:t>тип-стиля-списка </a:t>
            </a:r>
            <a:r>
              <a:rPr lang="ru" altLang="ru-RU" sz="1200" dirty="0">
                <a:solidFill>
                  <a:srgbClr val="FFFF00"/>
                </a:solidFill>
              </a:rPr>
              <a:t>, </a:t>
            </a:r>
            <a:r>
              <a:rPr lang="ru" altLang="ru-RU" sz="1200" dirty="0">
                <a:solidFill>
                  <a:srgbClr val="FFFF00"/>
                </a:solidFill>
                <a:latin typeface="Courier New" panose="02070309020205020404" pitchFamily="49" charset="0"/>
              </a:rPr>
              <a:t>список-стиль-изображение </a:t>
            </a:r>
            <a:r>
              <a:rPr lang="ru" altLang="ru-RU" sz="1200" dirty="0">
                <a:solidFill>
                  <a:srgbClr val="FFFF00"/>
                </a:solidFill>
              </a:rPr>
              <a:t>, </a:t>
            </a:r>
            <a:r>
              <a:rPr lang="ru" altLang="ru-RU" sz="1200" dirty="0">
                <a:solidFill>
                  <a:srgbClr val="FFFF00"/>
                </a:solidFill>
                <a:latin typeface="Courier New" panose="02070309020205020404" pitchFamily="49" charset="0"/>
              </a:rPr>
              <a:t>позиция-стиля-списка</a:t>
            </a:r>
          </a:p>
          <a:p>
            <a:pPr lvl="1"/>
            <a:r>
              <a:rPr lang="ru" altLang="ru-RU" sz="1200" dirty="0"/>
              <a:t>Значения: </a:t>
            </a:r>
            <a:br>
              <a:rPr lang="en-US" altLang="ru-RU" sz="1200" dirty="0"/>
            </a:br>
            <a:r>
              <a:rPr lang="ru" altLang="ru-RU" sz="1200" dirty="0">
                <a:solidFill>
                  <a:srgbClr val="FFFF00"/>
                </a:solidFill>
                <a:latin typeface="Courier New" panose="02070309020205020404" pitchFamily="49" charset="0"/>
              </a:rPr>
              <a:t>диск </a:t>
            </a:r>
            <a:r>
              <a:rPr lang="ru" altLang="ru-RU" sz="1200" dirty="0">
                <a:solidFill>
                  <a:srgbClr val="FFFF00"/>
                </a:solidFill>
              </a:rPr>
              <a:t>, </a:t>
            </a:r>
            <a:r>
              <a:rPr lang="ru" altLang="ru-RU" sz="1200" dirty="0">
                <a:solidFill>
                  <a:srgbClr val="FFFF00"/>
                </a:solidFill>
                <a:latin typeface="Courier New" panose="02070309020205020404" pitchFamily="49" charset="0"/>
              </a:rPr>
              <a:t>круг </a:t>
            </a:r>
            <a:r>
              <a:rPr lang="ru" altLang="ru-RU" sz="1200" dirty="0">
                <a:solidFill>
                  <a:srgbClr val="FFFF00"/>
                </a:solidFill>
              </a:rPr>
              <a:t>, </a:t>
            </a:r>
            <a:r>
              <a:rPr lang="ru" altLang="ru-RU" sz="1200" dirty="0">
                <a:solidFill>
                  <a:srgbClr val="FFFF00"/>
                </a:solidFill>
                <a:latin typeface="Courier New" panose="02070309020205020404" pitchFamily="49" charset="0"/>
              </a:rPr>
              <a:t>квадрат </a:t>
            </a:r>
            <a:r>
              <a:rPr lang="ru" altLang="ru-RU" sz="1200" dirty="0">
                <a:solidFill>
                  <a:srgbClr val="FFFF00"/>
                </a:solidFill>
              </a:rPr>
              <a:t>, </a:t>
            </a:r>
            <a:r>
              <a:rPr lang="ru" altLang="ru-RU" sz="1200" dirty="0">
                <a:solidFill>
                  <a:srgbClr val="FFFF00"/>
                </a:solidFill>
                <a:latin typeface="Courier New" panose="02070309020205020404" pitchFamily="49" charset="0"/>
              </a:rPr>
              <a:t>десятичная дробь </a:t>
            </a:r>
            <a:r>
              <a:rPr lang="ru" altLang="ru-RU" sz="1200" dirty="0">
                <a:solidFill>
                  <a:srgbClr val="FFFF00"/>
                </a:solidFill>
              </a:rPr>
              <a:t>, </a:t>
            </a:r>
            <a:r>
              <a:rPr lang="ru" altLang="ru-RU" sz="1200" dirty="0">
                <a:solidFill>
                  <a:srgbClr val="FFFF00"/>
                </a:solidFill>
                <a:latin typeface="Courier New" panose="02070309020205020404" pitchFamily="49" charset="0"/>
              </a:rPr>
              <a:t>десятичный-лидирующий-ноль </a:t>
            </a:r>
            <a:r>
              <a:rPr lang="ru" altLang="ru-RU" sz="1200" dirty="0">
                <a:solidFill>
                  <a:srgbClr val="FFFF00"/>
                </a:solidFill>
              </a:rPr>
              <a:t>, </a:t>
            </a:r>
            <a:r>
              <a:rPr lang="ru" altLang="ru-RU" sz="1200" dirty="0">
                <a:solidFill>
                  <a:srgbClr val="FFFF00"/>
                </a:solidFill>
                <a:latin typeface="Courier New" panose="02070309020205020404" pitchFamily="49" charset="0"/>
              </a:rPr>
              <a:t>нижнеримский </a:t>
            </a:r>
            <a:r>
              <a:rPr lang="ru" altLang="ru-RU" sz="1200" dirty="0">
                <a:solidFill>
                  <a:srgbClr val="FFFF00"/>
                </a:solidFill>
              </a:rPr>
              <a:t>, </a:t>
            </a:r>
            <a:r>
              <a:rPr lang="ru" altLang="ru-RU" sz="1200" dirty="0">
                <a:solidFill>
                  <a:srgbClr val="FFFF00"/>
                </a:solidFill>
                <a:latin typeface="Courier New" panose="02070309020205020404" pitchFamily="49" charset="0"/>
              </a:rPr>
              <a:t>верхнеримский </a:t>
            </a:r>
            <a:r>
              <a:rPr lang="ru" altLang="ru-RU" sz="1200" dirty="0">
                <a:solidFill>
                  <a:srgbClr val="FFFF00"/>
                </a:solidFill>
              </a:rPr>
              <a:t>, </a:t>
            </a:r>
            <a:r>
              <a:rPr lang="ru" altLang="ru-RU" sz="1200" dirty="0">
                <a:solidFill>
                  <a:srgbClr val="FFFF00"/>
                </a:solidFill>
                <a:latin typeface="Courier New" panose="02070309020205020404" pitchFamily="49" charset="0"/>
              </a:rPr>
              <a:t>нижняя альфа </a:t>
            </a:r>
            <a:r>
              <a:rPr lang="ru" altLang="ru-RU" sz="1200" dirty="0">
                <a:solidFill>
                  <a:srgbClr val="FFFF00"/>
                </a:solidFill>
              </a:rPr>
              <a:t>, </a:t>
            </a:r>
            <a:r>
              <a:rPr lang="ru" altLang="ru-RU" sz="1200" dirty="0">
                <a:solidFill>
                  <a:srgbClr val="FFFF00"/>
                </a:solidFill>
                <a:latin typeface="Courier New" panose="02070309020205020404" pitchFamily="49" charset="0"/>
              </a:rPr>
              <a:t>верхняя альфа </a:t>
            </a:r>
            <a:r>
              <a:rPr lang="ru" altLang="ru-RU" sz="1200" dirty="0">
                <a:solidFill>
                  <a:srgbClr val="FFFF00"/>
                </a:solidFill>
              </a:rPr>
              <a:t>, </a:t>
            </a:r>
            <a:r>
              <a:rPr lang="ru" altLang="ru-RU" sz="1200" dirty="0">
                <a:solidFill>
                  <a:srgbClr val="FFFF00"/>
                </a:solidFill>
                <a:latin typeface="Courier New" panose="02070309020205020404" pitchFamily="49" charset="0"/>
              </a:rPr>
              <a:t>нижнегреческий </a:t>
            </a:r>
            <a:r>
              <a:rPr lang="ru" altLang="ru-RU" sz="1200" dirty="0">
                <a:solidFill>
                  <a:srgbClr val="FFFF00"/>
                </a:solidFill>
              </a:rPr>
              <a:t>,</a:t>
            </a:r>
            <a:r>
              <a:rPr lang="ru" altLang="ru-RU" sz="1200" dirty="0" err="1">
                <a:solidFill>
                  <a:srgbClr val="FFFF00"/>
                </a:solidFill>
                <a:latin typeface="Courier New" panose="02070309020205020404" pitchFamily="49" charset="0"/>
              </a:rPr>
              <a:t>​</a:t>
            </a:r>
            <a:r>
              <a:rPr lang="ru" altLang="ru-RU" sz="1200" dirty="0">
                <a:solidFill>
                  <a:srgbClr val="FFFF00"/>
                </a:solidFill>
              </a:rPr>
              <a:t> </a:t>
            </a:r>
            <a:r>
              <a:rPr lang="ru" altLang="ru-RU" sz="1200" dirty="0">
                <a:solidFill>
                  <a:srgbClr val="FFFF00"/>
                </a:solidFill>
                <a:latin typeface="Courier New" panose="02070309020205020404" pitchFamily="49" charset="0"/>
              </a:rPr>
              <a:t>нижнелатинский </a:t>
            </a:r>
            <a:r>
              <a:rPr lang="ru" altLang="ru-RU" sz="1200" dirty="0">
                <a:solidFill>
                  <a:srgbClr val="FFFF00"/>
                </a:solidFill>
              </a:rPr>
              <a:t>,</a:t>
            </a:r>
            <a:r>
              <a:rPr lang="ru" altLang="ru-RU" sz="1200" dirty="0" err="1">
                <a:solidFill>
                  <a:srgbClr val="FFFF00"/>
                </a:solidFill>
                <a:latin typeface="Courier New" panose="02070309020205020404" pitchFamily="49" charset="0"/>
              </a:rPr>
              <a:t>​</a:t>
            </a:r>
            <a:r>
              <a:rPr lang="ru" altLang="ru-RU" sz="1200" dirty="0">
                <a:solidFill>
                  <a:srgbClr val="FFFF00"/>
                </a:solidFill>
              </a:rPr>
              <a:t> </a:t>
            </a:r>
            <a:r>
              <a:rPr lang="ru" altLang="ru-RU" sz="1200" dirty="0">
                <a:solidFill>
                  <a:srgbClr val="FFFF00"/>
                </a:solidFill>
                <a:latin typeface="Courier New" panose="02070309020205020404" pitchFamily="49" charset="0"/>
              </a:rPr>
              <a:t>прописная </a:t>
            </a:r>
            <a:r>
              <a:rPr lang="ru" altLang="ru-RU" sz="1200" dirty="0" err="1">
                <a:solidFill>
                  <a:srgbClr val="FFFF00"/>
                </a:solidFill>
                <a:latin typeface="Courier New" panose="02070309020205020404" pitchFamily="49" charset="0"/>
              </a:rPr>
              <a:t>латынь </a:t>
            </a:r>
            <a:r>
              <a:rPr lang="ru" altLang="ru-RU" sz="1200" dirty="0">
                <a:solidFill>
                  <a:srgbClr val="FFFF00"/>
                </a:solidFill>
              </a:rPr>
              <a:t>, </a:t>
            </a:r>
            <a:r>
              <a:rPr lang="ru" altLang="ru-RU" sz="1200" dirty="0" err="1">
                <a:solidFill>
                  <a:srgbClr val="FFFF00"/>
                </a:solidFill>
                <a:latin typeface="Courier New" panose="02070309020205020404" pitchFamily="49" charset="0"/>
              </a:rPr>
              <a:t>иврит </a:t>
            </a:r>
            <a:r>
              <a:rPr lang="ru" altLang="ru-RU" sz="1200" dirty="0">
                <a:solidFill>
                  <a:srgbClr val="FFFF00"/>
                </a:solidFill>
              </a:rPr>
              <a:t>, </a:t>
            </a:r>
            <a:r>
              <a:rPr lang="ru" altLang="ru-RU" sz="1200" dirty="0" err="1">
                <a:solidFill>
                  <a:srgbClr val="FFFF00"/>
                </a:solidFill>
                <a:latin typeface="Courier New" panose="02070309020205020404" pitchFamily="49" charset="0"/>
              </a:rPr>
              <a:t>армянский </a:t>
            </a:r>
            <a:r>
              <a:rPr lang="ru" altLang="ru-RU" sz="1200" dirty="0">
                <a:solidFill>
                  <a:srgbClr val="FFFF00"/>
                </a:solidFill>
              </a:rPr>
              <a:t>, </a:t>
            </a:r>
            <a:r>
              <a:rPr lang="ru" altLang="ru-RU" sz="1200" dirty="0" err="1">
                <a:solidFill>
                  <a:srgbClr val="FFFF00"/>
                </a:solidFill>
                <a:latin typeface="Courier New" panose="02070309020205020404" pitchFamily="49" charset="0"/>
              </a:rPr>
              <a:t>грузинский </a:t>
            </a:r>
            <a:r>
              <a:rPr lang="ru" altLang="ru-RU" sz="1200" dirty="0">
                <a:solidFill>
                  <a:srgbClr val="FFFF00"/>
                </a:solidFill>
              </a:rPr>
              <a:t>, </a:t>
            </a:r>
            <a:r>
              <a:rPr lang="ru" altLang="ru-RU" sz="1200" dirty="0" err="1">
                <a:solidFill>
                  <a:srgbClr val="FFFF00"/>
                </a:solidFill>
                <a:latin typeface="Courier New" panose="02070309020205020404" pitchFamily="49" charset="0"/>
              </a:rPr>
              <a:t>cjk </a:t>
            </a:r>
            <a:r>
              <a:rPr lang="ru" altLang="ru-RU" sz="1200" dirty="0">
                <a:solidFill>
                  <a:srgbClr val="FFFF00"/>
                </a:solidFill>
                <a:latin typeface="Courier New" panose="02070309020205020404" pitchFamily="49" charset="0"/>
              </a:rPr>
              <a:t>-идеографический </a:t>
            </a:r>
            <a:r>
              <a:rPr lang="ru" altLang="ru-RU" sz="1200" dirty="0">
                <a:solidFill>
                  <a:srgbClr val="FFFF00"/>
                </a:solidFill>
              </a:rPr>
              <a:t>, </a:t>
            </a:r>
            <a:r>
              <a:rPr lang="ru" altLang="ru-RU" sz="1200" dirty="0">
                <a:solidFill>
                  <a:srgbClr val="FFFF00"/>
                </a:solidFill>
                <a:latin typeface="Courier New" panose="02070309020205020404" pitchFamily="49" charset="0"/>
              </a:rPr>
              <a:t>хирагана </a:t>
            </a:r>
            <a:r>
              <a:rPr lang="ru" altLang="ru-RU" sz="1200" dirty="0">
                <a:solidFill>
                  <a:srgbClr val="FFFF00"/>
                </a:solidFill>
              </a:rPr>
              <a:t>, </a:t>
            </a:r>
            <a:r>
              <a:rPr lang="ru" altLang="ru-RU" sz="1200" dirty="0">
                <a:solidFill>
                  <a:srgbClr val="FFFF00"/>
                </a:solidFill>
                <a:latin typeface="Courier New" panose="02070309020205020404" pitchFamily="49" charset="0"/>
              </a:rPr>
              <a:t>катакана </a:t>
            </a:r>
            <a:r>
              <a:rPr lang="ru" altLang="ru-RU" sz="1200" dirty="0">
                <a:solidFill>
                  <a:srgbClr val="FFFF00"/>
                </a:solidFill>
              </a:rPr>
              <a:t>, </a:t>
            </a:r>
            <a:r>
              <a:rPr lang="ru" altLang="ru-RU" sz="1200" dirty="0">
                <a:solidFill>
                  <a:srgbClr val="FFFF00"/>
                </a:solidFill>
                <a:latin typeface="Courier New" panose="02070309020205020404" pitchFamily="49" charset="0"/>
              </a:rPr>
              <a:t>хирагана-ироха </a:t>
            </a:r>
            <a:r>
              <a:rPr lang="ru" altLang="ru-RU" sz="1200" dirty="0">
                <a:solidFill>
                  <a:srgbClr val="FFFF00"/>
                </a:solidFill>
              </a:rPr>
              <a:t>, </a:t>
            </a:r>
            <a:r>
              <a:rPr lang="ru" altLang="ru-RU" sz="1200" dirty="0">
                <a:solidFill>
                  <a:srgbClr val="FFFF00"/>
                </a:solidFill>
                <a:latin typeface="Courier New" panose="02070309020205020404" pitchFamily="49" charset="0"/>
              </a:rPr>
              <a:t>катакана-ироха </a:t>
            </a:r>
            <a:r>
              <a:rPr lang="ru" altLang="ru-RU" sz="1200" dirty="0">
                <a:solidFill>
                  <a:srgbClr val="FFFF00"/>
                </a:solidFill>
              </a:rPr>
              <a:t>, </a:t>
            </a:r>
            <a:r>
              <a:rPr lang="ru" altLang="ru-RU" sz="1200" dirty="0">
                <a:solidFill>
                  <a:srgbClr val="FFFF00"/>
                </a:solidFill>
                <a:latin typeface="Courier New" panose="02070309020205020404" pitchFamily="49" charset="0"/>
              </a:rPr>
              <a:t>никто </a:t>
            </a:r>
            <a:r>
              <a:rPr lang="ru" altLang="ru-RU" sz="1200" dirty="0">
                <a:solidFill>
                  <a:srgbClr val="FFFF00"/>
                </a:solidFill>
              </a:rPr>
              <a:t>, </a:t>
            </a:r>
            <a:r>
              <a:rPr lang="ru" altLang="ru-RU" sz="1200" dirty="0" err="1">
                <a:solidFill>
                  <a:srgbClr val="FFFF00"/>
                </a:solidFill>
                <a:latin typeface="Courier New" panose="02070309020205020404" pitchFamily="49" charset="0"/>
              </a:rPr>
              <a:t>URL-адрес </a:t>
            </a:r>
            <a:r>
              <a:rPr lang="ru" altLang="ru-RU" sz="1200" dirty="0">
                <a:solidFill>
                  <a:srgbClr val="FFFF00"/>
                </a:solidFill>
                <a:latin typeface="Courier New" panose="02070309020205020404" pitchFamily="49" charset="0"/>
              </a:rPr>
              <a:t>("графический.gif")</a:t>
            </a:r>
          </a:p>
          <a:p>
            <a:r>
              <a:rPr lang="ru" altLang="ru-RU" sz="1500" dirty="0"/>
              <a:t>Примеры: </a:t>
            </a:r>
            <a:br>
              <a:rPr lang="en-US" altLang="ru-RU" sz="1500" dirty="0"/>
            </a:br>
            <a:r>
              <a:rPr lang="ru" altLang="ru-RU" sz="1500" dirty="0">
                <a:solidFill>
                  <a:srgbClr val="FFFF00"/>
                </a:solidFill>
                <a:latin typeface="Courier New" panose="02070309020205020404" pitchFamily="49" charset="0"/>
              </a:rPr>
              <a:t>ul { list-style: disc; } </a:t>
            </a:r>
            <a:br>
              <a:rPr lang="en-US" altLang="ru-RU" sz="1500" dirty="0">
                <a:solidFill>
                  <a:srgbClr val="FFFF00"/>
                </a:solidFill>
                <a:latin typeface="Courier New" panose="02070309020205020404" pitchFamily="49" charset="0"/>
              </a:rPr>
            </a:br>
            <a:r>
              <a:rPr lang="ru" altLang="ru-RU" sz="1500" dirty="0" err="1">
                <a:solidFill>
                  <a:srgbClr val="FFFF00"/>
                </a:solidFill>
                <a:latin typeface="Courier New" panose="02070309020205020404" pitchFamily="49" charset="0"/>
              </a:rPr>
              <a:t>ol </a:t>
            </a:r>
            <a:r>
              <a:rPr lang="ru" altLang="ru-RU" sz="1500" dirty="0">
                <a:solidFill>
                  <a:srgbClr val="FFFF00"/>
                </a:solidFill>
                <a:latin typeface="Courier New" panose="02070309020205020404" pitchFamily="49" charset="0"/>
              </a:rPr>
              <a:t>{ list-style: upper-roman;} </a:t>
            </a:r>
            <a:br>
              <a:rPr lang="en-US" altLang="ru-RU" sz="1500" dirty="0">
                <a:solidFill>
                  <a:srgbClr val="FFFF00"/>
                </a:solidFill>
                <a:latin typeface="Courier New" panose="02070309020205020404" pitchFamily="49" charset="0"/>
              </a:rPr>
            </a:br>
            <a:r>
              <a:rPr lang="ru" altLang="ru-RU" sz="1500" dirty="0">
                <a:solidFill>
                  <a:srgbClr val="FFFF00"/>
                </a:solidFill>
                <a:latin typeface="Courier New" panose="02070309020205020404" pitchFamily="49" charset="0"/>
              </a:rPr>
              <a:t>li { list-style: </a:t>
            </a:r>
            <a:r>
              <a:rPr lang="ru" altLang="ru-RU" sz="1500" dirty="0" err="1">
                <a:solidFill>
                  <a:srgbClr val="FFFF00"/>
                </a:solidFill>
                <a:latin typeface="Courier New" panose="02070309020205020404" pitchFamily="49" charset="0"/>
              </a:rPr>
              <a:t>url </a:t>
            </a:r>
            <a:r>
              <a:rPr lang="ru" altLang="ru-RU" sz="1500" dirty="0">
                <a:solidFill>
                  <a:srgbClr val="FFFF00"/>
                </a:solidFill>
                <a:latin typeface="Courier New" panose="02070309020205020404" pitchFamily="49" charset="0"/>
              </a:rPr>
              <a:t>("blackball.gif");} </a:t>
            </a:r>
            <a:br>
              <a:rPr lang="en-US" altLang="ru-RU" sz="1500" dirty="0">
                <a:solidFill>
                  <a:srgbClr val="FFFF00"/>
                </a:solidFill>
                <a:latin typeface="Courier New" panose="02070309020205020404" pitchFamily="49" charset="0"/>
              </a:rPr>
            </a:br>
            <a:r>
              <a:rPr lang="ru" altLang="ru-RU" sz="1500" dirty="0">
                <a:solidFill>
                  <a:srgbClr val="FFFF00"/>
                </a:solidFill>
                <a:latin typeface="Courier New" panose="02070309020205020404" pitchFamily="49" charset="0"/>
              </a:rPr>
              <a:t>ul li { list-style-position: inside;}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280C0A41-D51D-4C66-B9C8-349E9C58165E}"/>
              </a:ext>
            </a:extLst>
          </p:cNvPr>
          <p:cNvSpPr>
            <a:spLocks noGrp="1" noChangeArrowheads="1"/>
          </p:cNvSpPr>
          <p:nvPr>
            <p:ph type="title"/>
          </p:nvPr>
        </p:nvSpPr>
        <p:spPr>
          <a:ln/>
        </p:spPr>
        <p:txBody>
          <a:bodyPr/>
          <a:lstStyle/>
          <a:p>
            <a:r>
              <a:rPr lang="ru" altLang="ru-RU" dirty="0">
                <a:solidFill>
                  <a:schemeClr val="accent6"/>
                </a:solidFill>
              </a:rPr>
              <a:t>Модель коробки</a:t>
            </a:r>
          </a:p>
        </p:txBody>
      </p:sp>
      <p:sp>
        <p:nvSpPr>
          <p:cNvPr id="76803" name="Rectangle 3">
            <a:extLst>
              <a:ext uri="{FF2B5EF4-FFF2-40B4-BE49-F238E27FC236}">
                <a16:creationId xmlns:a16="http://schemas.microsoft.com/office/drawing/2014/main" id="{7672ECC2-6E8E-4C8F-8EA3-63975A160A47}"/>
              </a:ext>
            </a:extLst>
          </p:cNvPr>
          <p:cNvSpPr>
            <a:spLocks noGrp="1" noChangeArrowheads="1"/>
          </p:cNvSpPr>
          <p:nvPr>
            <p:ph type="body" idx="1"/>
          </p:nvPr>
        </p:nvSpPr>
        <p:spPr>
          <a:xfrm>
            <a:off x="338667" y="1449492"/>
            <a:ext cx="8371117" cy="3328983"/>
          </a:xfrm>
          <a:ln/>
        </p:spPr>
        <p:txBody>
          <a:bodyPr/>
          <a:lstStyle/>
          <a:p>
            <a:r>
              <a:rPr lang="ru" altLang="ru-RU" sz="1500" dirty="0"/>
              <a:t>Когда браузер рисует объект на странице, он помещает его в невидимое прямоугольное пространство, называемое «ограничивающей рамкой».</a:t>
            </a:r>
          </a:p>
          <a:p>
            <a:r>
              <a:rPr lang="ru" altLang="ru-RU" sz="1500" dirty="0"/>
              <a:t>Вы можете указать размер, внешний вид и особенности полей </a:t>
            </a:r>
            <a:r>
              <a:rPr lang="ru" altLang="ru-RU" sz="1500" b="1" dirty="0"/>
              <a:t>, </a:t>
            </a:r>
            <a:r>
              <a:rPr lang="ru" altLang="ru-RU" sz="1500" dirty="0"/>
              <a:t>отступов </a:t>
            </a:r>
            <a:r>
              <a:rPr lang="ru" altLang="ru-RU" sz="1500" b="1" dirty="0"/>
              <a:t>, </a:t>
            </a:r>
            <a:r>
              <a:rPr lang="ru" altLang="ru-RU" sz="1500" dirty="0"/>
              <a:t>границ </a:t>
            </a:r>
            <a:r>
              <a:rPr lang="ru" altLang="ru-RU" sz="1500" b="1" dirty="0"/>
              <a:t>и </a:t>
            </a:r>
            <a:r>
              <a:rPr lang="ru" altLang="ru-RU" sz="1500" dirty="0"/>
              <a:t>содержимого поля.</a:t>
            </a:r>
          </a:p>
          <a:p>
            <a:r>
              <a:rPr lang="ru" altLang="ru-RU" sz="1500" i="1" dirty="0"/>
              <a:t>Internet Explorer </a:t>
            </a:r>
            <a:r>
              <a:rPr lang="ru" altLang="ru-RU" sz="1500" dirty="0"/>
              <a:t>интерпретирует стили блоков CSS иначе, чем большинство других веб-браузеров.</a:t>
            </a:r>
          </a:p>
          <a:p>
            <a:r>
              <a:rPr lang="ru" altLang="ru-RU" sz="1500" dirty="0"/>
              <a:t>В CSS1 свойство </a:t>
            </a:r>
            <a:r>
              <a:rPr lang="ru" altLang="ru-RU" sz="1500" b="1" dirty="0"/>
              <a:t>ширины </a:t>
            </a:r>
            <a:r>
              <a:rPr lang="ru" altLang="ru-RU" sz="1500" dirty="0"/>
              <a:t>определяется как расстояние между левым и правым краями ограничивающей рамки, окружающей содержимое элемента.</a:t>
            </a:r>
          </a:p>
          <a:p>
            <a:r>
              <a:rPr lang="ru" altLang="ru-RU" sz="1500" dirty="0"/>
              <a:t>Аналогично, свойство </a:t>
            </a:r>
            <a:r>
              <a:rPr lang="ru" altLang="ru-RU" sz="1500" b="1" dirty="0"/>
              <a:t>height </a:t>
            </a:r>
            <a:r>
              <a:rPr lang="ru" altLang="ru-RU" sz="1500" dirty="0"/>
              <a:t>определяется в CSS как расстояние между верхним и нижним краями ограничивающего прямоугольника.</a:t>
            </a:r>
          </a:p>
          <a:p>
            <a:r>
              <a:rPr lang="ru" altLang="ru-RU" sz="1500" dirty="0"/>
              <a:t>Однако в </a:t>
            </a:r>
            <a:r>
              <a:rPr lang="ru" altLang="ru-RU" sz="1500" i="1" dirty="0"/>
              <a:t>Internet Explorer свойства </a:t>
            </a:r>
            <a:r>
              <a:rPr lang="ru" altLang="ru-RU" sz="1500" b="1" dirty="0"/>
              <a:t>ширины </a:t>
            </a:r>
            <a:r>
              <a:rPr lang="ru" altLang="ru-RU" sz="1500" dirty="0"/>
              <a:t>и </a:t>
            </a:r>
            <a:r>
              <a:rPr lang="ru" altLang="ru-RU" sz="1500" b="1" dirty="0"/>
              <a:t>высоты </a:t>
            </a:r>
            <a:r>
              <a:rPr lang="ru" altLang="ru-RU" sz="1500" dirty="0"/>
              <a:t>также включают </a:t>
            </a:r>
            <a:r>
              <a:rPr lang="ru" altLang="ru-RU" sz="1500" b="1" dirty="0"/>
              <a:t>границы </a:t>
            </a:r>
            <a:r>
              <a:rPr lang="ru" altLang="ru-RU" sz="1500" dirty="0"/>
              <a:t>и </a:t>
            </a:r>
            <a:r>
              <a:rPr lang="ru" altLang="ru-RU" sz="1500" b="1" dirty="0"/>
              <a:t>отступы </a:t>
            </a:r>
            <a:r>
              <a:rPr lang="ru" altLang="ru-RU" sz="1500" dirty="0"/>
              <a:t>, которые окружают ограничивающую рамку элемента.</a:t>
            </a:r>
            <a:endParaRPr lang="en-US" altLang="ru-RU" sz="21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77830" name="Group 6">
            <a:extLst>
              <a:ext uri="{FF2B5EF4-FFF2-40B4-BE49-F238E27FC236}">
                <a16:creationId xmlns:a16="http://schemas.microsoft.com/office/drawing/2014/main" id="{F4C4347F-CB00-421F-9380-6BF6F9C02E2D}"/>
              </a:ext>
            </a:extLst>
          </p:cNvPr>
          <p:cNvGrpSpPr>
            <a:grpSpLocks/>
          </p:cNvGrpSpPr>
          <p:nvPr/>
        </p:nvGrpSpPr>
        <p:grpSpPr bwMode="auto">
          <a:xfrm>
            <a:off x="1711296" y="2386569"/>
            <a:ext cx="5772150" cy="2103834"/>
            <a:chOff x="480" y="2201"/>
            <a:chExt cx="4848" cy="1726"/>
          </a:xfrm>
        </p:grpSpPr>
        <p:pic>
          <p:nvPicPr>
            <p:cNvPr id="77828" name="Picture 4">
              <a:extLst>
                <a:ext uri="{FF2B5EF4-FFF2-40B4-BE49-F238E27FC236}">
                  <a16:creationId xmlns:a16="http://schemas.microsoft.com/office/drawing/2014/main" id="{9D2694D2-138A-4952-ADCA-679854668C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 y="2201"/>
              <a:ext cx="2413" cy="1544"/>
            </a:xfrm>
            <a:prstGeom prst="rect">
              <a:avLst/>
            </a:prstGeom>
            <a:noFill/>
            <a:extLst>
              <a:ext uri="{909E8E84-426E-40DD-AFC4-6F175D3DCCD1}">
                <a14:hiddenFill xmlns:a14="http://schemas.microsoft.com/office/drawing/2010/main">
                  <a:solidFill>
                    <a:srgbClr val="FFFFFF"/>
                  </a:solidFill>
                </a14:hiddenFill>
              </a:ext>
            </a:extLst>
          </p:spPr>
        </p:pic>
        <p:pic>
          <p:nvPicPr>
            <p:cNvPr id="77829" name="Picture 5">
              <a:extLst>
                <a:ext uri="{FF2B5EF4-FFF2-40B4-BE49-F238E27FC236}">
                  <a16:creationId xmlns:a16="http://schemas.microsoft.com/office/drawing/2014/main" id="{ACB90A36-288D-419E-8D6B-100A2DB4ED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 y="2205"/>
              <a:ext cx="2353" cy="1722"/>
            </a:xfrm>
            <a:prstGeom prst="rect">
              <a:avLst/>
            </a:prstGeom>
            <a:noFill/>
            <a:extLst>
              <a:ext uri="{909E8E84-426E-40DD-AFC4-6F175D3DCCD1}">
                <a14:hiddenFill xmlns:a14="http://schemas.microsoft.com/office/drawing/2010/main">
                  <a:solidFill>
                    <a:srgbClr val="FFFFFF"/>
                  </a:solidFill>
                </a14:hiddenFill>
              </a:ext>
            </a:extLst>
          </p:spPr>
        </p:pic>
      </p:grpSp>
      <p:sp>
        <p:nvSpPr>
          <p:cNvPr id="77826" name="Rectangle 2">
            <a:extLst>
              <a:ext uri="{FF2B5EF4-FFF2-40B4-BE49-F238E27FC236}">
                <a16:creationId xmlns:a16="http://schemas.microsoft.com/office/drawing/2014/main" id="{8281324E-6209-4D90-85DD-DDA3272F8E30}"/>
              </a:ext>
            </a:extLst>
          </p:cNvPr>
          <p:cNvSpPr>
            <a:spLocks noGrp="1" noChangeArrowheads="1"/>
          </p:cNvSpPr>
          <p:nvPr>
            <p:ph type="title"/>
          </p:nvPr>
        </p:nvSpPr>
        <p:spPr>
          <a:ln/>
        </p:spPr>
        <p:txBody>
          <a:bodyPr/>
          <a:lstStyle/>
          <a:p>
            <a:r>
              <a:rPr lang="ru" altLang="ru-RU" dirty="0">
                <a:solidFill>
                  <a:schemeClr val="accent6"/>
                </a:solidFill>
              </a:rPr>
              <a:t>Модель Box: IE против CSS</a:t>
            </a:r>
          </a:p>
        </p:txBody>
      </p:sp>
      <p:sp>
        <p:nvSpPr>
          <p:cNvPr id="77827" name="Rectangle 3">
            <a:extLst>
              <a:ext uri="{FF2B5EF4-FFF2-40B4-BE49-F238E27FC236}">
                <a16:creationId xmlns:a16="http://schemas.microsoft.com/office/drawing/2014/main" id="{51B03DFD-2DC2-4810-A466-3D37F1E9D2E7}"/>
              </a:ext>
            </a:extLst>
          </p:cNvPr>
          <p:cNvSpPr>
            <a:spLocks noGrp="1" noChangeArrowheads="1"/>
          </p:cNvSpPr>
          <p:nvPr>
            <p:ph type="body" idx="1"/>
          </p:nvPr>
        </p:nvSpPr>
        <p:spPr>
          <a:xfrm>
            <a:off x="463713" y="1312606"/>
            <a:ext cx="8267317" cy="3096834"/>
          </a:xfrm>
          <a:ln/>
        </p:spPr>
        <p:txBody>
          <a:bodyPr/>
          <a:lstStyle/>
          <a:p>
            <a:pPr>
              <a:buFont typeface="Wingdings" panose="05000000000000000000" pitchFamily="2" charset="2"/>
              <a:buNone/>
            </a:pPr>
            <a:endParaRPr lang="en-US" altLang="ru-RU" dirty="0"/>
          </a:p>
          <a:p>
            <a:pPr>
              <a:buFont typeface="Wingdings" panose="05000000000000000000" pitchFamily="2" charset="2"/>
              <a:buNone/>
            </a:pPr>
            <a:r>
              <a:rPr lang="ru" altLang="ru-RU" dirty="0"/>
              <a:t>CSS стандартный Internet Explorer</a:t>
            </a:r>
          </a:p>
        </p:txBody>
      </p:sp>
      <p:sp>
        <p:nvSpPr>
          <p:cNvPr id="77831" name="Line 7">
            <a:extLst>
              <a:ext uri="{FF2B5EF4-FFF2-40B4-BE49-F238E27FC236}">
                <a16:creationId xmlns:a16="http://schemas.microsoft.com/office/drawing/2014/main" id="{07874009-F0A8-4420-8A8E-38ABA2022B2A}"/>
              </a:ext>
            </a:extLst>
          </p:cNvPr>
          <p:cNvSpPr>
            <a:spLocks noChangeShapeType="1"/>
          </p:cNvSpPr>
          <p:nvPr/>
        </p:nvSpPr>
        <p:spPr bwMode="auto">
          <a:xfrm>
            <a:off x="4556731" y="1223963"/>
            <a:ext cx="0" cy="354330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sz="135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6C8AE750-3960-444E-A3CA-336F17BCE77D}"/>
              </a:ext>
            </a:extLst>
          </p:cNvPr>
          <p:cNvSpPr>
            <a:spLocks noGrp="1" noChangeArrowheads="1"/>
          </p:cNvSpPr>
          <p:nvPr>
            <p:ph type="title"/>
          </p:nvPr>
        </p:nvSpPr>
        <p:spPr>
          <a:ln/>
        </p:spPr>
        <p:txBody>
          <a:bodyPr/>
          <a:lstStyle/>
          <a:p>
            <a:r>
              <a:rPr lang="ru" altLang="ru-RU" dirty="0">
                <a:solidFill>
                  <a:schemeClr val="accent6"/>
                </a:solidFill>
              </a:rPr>
              <a:t>Псевдоэлементы и псевдоклассы</a:t>
            </a:r>
          </a:p>
        </p:txBody>
      </p:sp>
      <p:sp>
        <p:nvSpPr>
          <p:cNvPr id="44035" name="Rectangle 3">
            <a:extLst>
              <a:ext uri="{FF2B5EF4-FFF2-40B4-BE49-F238E27FC236}">
                <a16:creationId xmlns:a16="http://schemas.microsoft.com/office/drawing/2014/main" id="{EDE69FBC-DB37-4F34-823B-74E1135E780B}"/>
              </a:ext>
            </a:extLst>
          </p:cNvPr>
          <p:cNvSpPr>
            <a:spLocks noGrp="1" noChangeArrowheads="1"/>
          </p:cNvSpPr>
          <p:nvPr>
            <p:ph type="body" idx="1"/>
          </p:nvPr>
        </p:nvSpPr>
        <p:spPr>
          <a:ln/>
        </p:spPr>
        <p:txBody>
          <a:bodyPr/>
          <a:lstStyle/>
          <a:p>
            <a:pPr>
              <a:lnSpc>
                <a:spcPct val="90000"/>
              </a:lnSpc>
            </a:pPr>
            <a:r>
              <a:rPr lang="ru" altLang="ru-RU" sz="1350" dirty="0"/>
              <a:t>Две специальные предопределенные группы, называемые псевдоэлементами и псевдоклассами, используются в CSS для работы с особыми ситуациями, которые не существуют в стандартном HTML. Например, в стандартном HTML нет способа автоматически изменить внешний вид и ощущение первой буквы или строки абзаца. Но с помощью псевдоэлемента </a:t>
            </a:r>
            <a:r>
              <a:rPr lang="ru" altLang="ru-RU" sz="1350" dirty="0">
                <a:solidFill>
                  <a:srgbClr val="FFFF00"/>
                </a:solidFill>
                <a:latin typeface="Courier New" panose="02070309020205020404" pitchFamily="49" charset="0"/>
              </a:rPr>
              <a:t>:first-letter </a:t>
            </a:r>
            <a:r>
              <a:rPr lang="ru" altLang="ru-RU" sz="1350" dirty="0"/>
              <a:t>вы можете указать стиль, который на него влияет:</a:t>
            </a:r>
          </a:p>
          <a:p>
            <a:pPr lvl="1">
              <a:lnSpc>
                <a:spcPct val="90000"/>
              </a:lnSpc>
              <a:buFont typeface="Times" panose="02020603050405020304" pitchFamily="18" charset="0"/>
              <a:buNone/>
            </a:pPr>
            <a:r>
              <a:rPr lang="ru" altLang="ru-RU" sz="1200" dirty="0">
                <a:solidFill>
                  <a:srgbClr val="FFFF00"/>
                </a:solidFill>
                <a:latin typeface="Courier New" panose="02070309020205020404" pitchFamily="49" charset="0"/>
              </a:rPr>
              <a:t>p:first-letter { размер шрифта: 200%; цвет: красный;}</a:t>
            </a:r>
            <a:br>
              <a:rPr lang="en-US" altLang="ru-RU" sz="1050" dirty="0">
                <a:solidFill>
                  <a:srgbClr val="9A0B09"/>
                </a:solidFill>
                <a:latin typeface="Courier New" panose="02070309020205020404" pitchFamily="49" charset="0"/>
              </a:rPr>
            </a:br>
            <a:endParaRPr lang="en-US" altLang="ru-RU" sz="1050" dirty="0">
              <a:solidFill>
                <a:srgbClr val="9A0B09"/>
              </a:solidFill>
              <a:latin typeface="Courier New" panose="02070309020205020404" pitchFamily="49" charset="0"/>
            </a:endParaRPr>
          </a:p>
          <a:p>
            <a:pPr>
              <a:lnSpc>
                <a:spcPct val="90000"/>
              </a:lnSpc>
            </a:pPr>
            <a:r>
              <a:rPr lang="ru" altLang="ru-RU" sz="1350" dirty="0"/>
              <a:t>В стандартном HTML нет механизма для обработки движений мыши. Но в CSS псевдокласс </a:t>
            </a:r>
            <a:r>
              <a:rPr lang="ru" altLang="ru-RU" sz="1350" dirty="0">
                <a:solidFill>
                  <a:srgbClr val="9A0B09"/>
                </a:solidFill>
                <a:latin typeface="Courier New" panose="02070309020205020404" pitchFamily="49" charset="0"/>
              </a:rPr>
              <a:t>:hover </a:t>
            </a:r>
            <a:r>
              <a:rPr lang="ru" altLang="ru-RU" sz="1350" dirty="0"/>
              <a:t>может использоваться для изменения стиля ссылки. В этом примере </a:t>
            </a:r>
            <a:r>
              <a:rPr lang="ru" altLang="ru-RU" sz="1350" dirty="0">
                <a:solidFill>
                  <a:srgbClr val="FFFF00"/>
                </a:solidFill>
                <a:latin typeface="Courier New" panose="02070309020205020404" pitchFamily="49" charset="0"/>
              </a:rPr>
              <a:t>a:hover </a:t>
            </a:r>
            <a:r>
              <a:rPr lang="ru" altLang="ru-RU" sz="1350" dirty="0"/>
              <a:t>используется для изменения цвета ссылки на красный и для исчезновения подчеркивания при наведении мыши на ссылки:</a:t>
            </a:r>
            <a:br>
              <a:rPr lang="en-US" altLang="ru-RU" sz="1050" dirty="0"/>
            </a:br>
            <a:r>
              <a:rPr lang="ru" altLang="ru-RU" sz="1200" dirty="0">
                <a:solidFill>
                  <a:srgbClr val="FFFF00"/>
                </a:solidFill>
              </a:rPr>
              <a:t>  </a:t>
            </a:r>
            <a:r>
              <a:rPr lang="ru" altLang="ru-RU" sz="1200" dirty="0">
                <a:solidFill>
                  <a:srgbClr val="FFFF00"/>
                </a:solidFill>
                <a:latin typeface="Courier New" panose="02070309020205020404" pitchFamily="49" charset="0"/>
              </a:rPr>
              <a:t>a:hover {цвет: #ff0000; оформление текста: нет;)</a:t>
            </a:r>
            <a:br>
              <a:rPr lang="en-US" altLang="ru-RU" sz="1050" dirty="0">
                <a:solidFill>
                  <a:srgbClr val="9A0B09"/>
                </a:solidFill>
                <a:latin typeface="Courier New" panose="02070309020205020404" pitchFamily="49" charset="0"/>
              </a:rPr>
            </a:br>
            <a:endParaRPr lang="en-US" altLang="ru-RU" sz="1050" dirty="0"/>
          </a:p>
          <a:p>
            <a:pPr>
              <a:lnSpc>
                <a:spcPct val="90000"/>
              </a:lnSpc>
            </a:pPr>
            <a:r>
              <a:rPr lang="ru" altLang="ru-RU" sz="1350" dirty="0"/>
              <a:t>Чтобы изменить стиль ссылок, используйте псевдокласс </a:t>
            </a:r>
            <a:r>
              <a:rPr lang="ru" altLang="ru-RU" sz="1350" dirty="0">
                <a:solidFill>
                  <a:srgbClr val="FFFF00"/>
                </a:solidFill>
                <a:latin typeface="Courier New" panose="02070309020205020404" pitchFamily="49" charset="0"/>
              </a:rPr>
              <a:t>:link</a:t>
            </a:r>
            <a:r>
              <a:rPr lang="ru" altLang="ru-RU" sz="1350" dirty="0">
                <a:solidFill>
                  <a:srgbClr val="FFFF00"/>
                </a:solidFill>
              </a:rPr>
              <a:t> </a:t>
            </a:r>
            <a:br>
              <a:rPr lang="en-US" altLang="ru-RU" sz="1350" dirty="0"/>
            </a:br>
            <a:r>
              <a:rPr lang="ru" altLang="ru-RU" sz="1350" dirty="0"/>
              <a:t>Чтобы изменить стиль посещённых ссылок, используйте псевдокласс </a:t>
            </a:r>
            <a:r>
              <a:rPr lang="ru" altLang="ru-RU" sz="1350" dirty="0">
                <a:solidFill>
                  <a:srgbClr val="9A0B09"/>
                </a:solidFill>
                <a:latin typeface="Courier New" panose="02070309020205020404" pitchFamily="49" charset="0"/>
              </a:rPr>
              <a:t>:visited</a:t>
            </a:r>
            <a:endParaRPr lang="en-US" altLang="ru-RU" sz="1350" dirty="0"/>
          </a:p>
          <a:p>
            <a:pPr lvl="1">
              <a:lnSpc>
                <a:spcPct val="90000"/>
              </a:lnSpc>
              <a:buFont typeface="Times" panose="02020603050405020304" pitchFamily="18" charset="0"/>
              <a:buNone/>
            </a:pPr>
            <a:r>
              <a:rPr lang="ru" altLang="ru-RU" sz="1200" dirty="0">
                <a:solidFill>
                  <a:srgbClr val="FFFF00"/>
                </a:solidFill>
                <a:latin typeface="Courier New" panose="02070309020205020404" pitchFamily="49" charset="0"/>
              </a:rPr>
              <a:t>a:link {цвет: #00f; начертание шрифта: жирный;)</a:t>
            </a:r>
          </a:p>
          <a:p>
            <a:pPr lvl="1">
              <a:lnSpc>
                <a:spcPct val="90000"/>
              </a:lnSpc>
              <a:buFont typeface="Times" panose="02020603050405020304" pitchFamily="18" charset="0"/>
              <a:buNone/>
            </a:pPr>
            <a:r>
              <a:rPr lang="ru" altLang="ru-RU" sz="1200" dirty="0">
                <a:solidFill>
                  <a:srgbClr val="FFFF00"/>
                </a:solidFill>
                <a:latin typeface="Courier New" panose="02070309020205020404" pitchFamily="49" charset="0"/>
              </a:rPr>
              <a:t>a:visited {цвет: фиолетовый; граница: канавка;}</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1FFDC796-FA4C-491A-9AC9-85518437AAEF}"/>
              </a:ext>
            </a:extLst>
          </p:cNvPr>
          <p:cNvSpPr>
            <a:spLocks noGrp="1" noChangeArrowheads="1"/>
          </p:cNvSpPr>
          <p:nvPr>
            <p:ph type="title"/>
          </p:nvPr>
        </p:nvSpPr>
        <p:spPr>
          <a:ln/>
        </p:spPr>
        <p:txBody>
          <a:bodyPr/>
          <a:lstStyle/>
          <a:p>
            <a:r>
              <a:rPr lang="ru" altLang="ru-RU" dirty="0">
                <a:solidFill>
                  <a:schemeClr val="accent6"/>
                </a:solidFill>
              </a:rPr>
              <a:t>Позиционирование</a:t>
            </a:r>
          </a:p>
        </p:txBody>
      </p:sp>
      <p:sp>
        <p:nvSpPr>
          <p:cNvPr id="45059" name="Rectangle 3">
            <a:extLst>
              <a:ext uri="{FF2B5EF4-FFF2-40B4-BE49-F238E27FC236}">
                <a16:creationId xmlns:a16="http://schemas.microsoft.com/office/drawing/2014/main" id="{F3C0222D-350E-4188-8BA5-0D00F51220FC}"/>
              </a:ext>
            </a:extLst>
          </p:cNvPr>
          <p:cNvSpPr>
            <a:spLocks noGrp="1" noChangeArrowheads="1"/>
          </p:cNvSpPr>
          <p:nvPr>
            <p:ph type="body" idx="1"/>
          </p:nvPr>
        </p:nvSpPr>
        <p:spPr>
          <a:ln/>
        </p:spPr>
        <p:txBody>
          <a:bodyPr>
            <a:normAutofit fontScale="70000" lnSpcReduction="20000"/>
          </a:bodyPr>
          <a:lstStyle/>
          <a:p>
            <a:r>
              <a:rPr lang="ru" altLang="ru-RU"/>
              <a:t>Используя CSS, вы можете точно размещать элементы на странице, используя технику, называемую «позиционированием». Позиционирование определяется осями X и Y. Чтобы указать конкретную точку на экране, вы можете использовать координаты X и Y для этой точки.</a:t>
            </a:r>
          </a:p>
          <a:p>
            <a:r>
              <a:rPr lang="ru" altLang="ru-RU"/>
              <a:t>Существует несколько способов указать положение в CSS: </a:t>
            </a:r>
            <a:r>
              <a:rPr lang="ru" altLang="ru-RU" i="1"/>
              <a:t>абсолютное </a:t>
            </a:r>
            <a:r>
              <a:rPr lang="ru" altLang="ru-RU"/>
              <a:t>, </a:t>
            </a:r>
            <a:r>
              <a:rPr lang="ru" altLang="ru-RU" i="1"/>
              <a:t>относительное </a:t>
            </a:r>
            <a:r>
              <a:rPr lang="ru" altLang="ru-RU"/>
              <a:t>, </a:t>
            </a:r>
            <a:r>
              <a:rPr lang="ru" altLang="ru-RU" i="1"/>
              <a:t>фиксированное </a:t>
            </a:r>
            <a:r>
              <a:rPr lang="ru" altLang="ru-RU"/>
              <a:t>, </a:t>
            </a:r>
            <a:r>
              <a:rPr lang="ru" altLang="ru-RU" i="1"/>
              <a:t>наследование </a:t>
            </a:r>
            <a:r>
              <a:rPr lang="ru" altLang="ru-RU"/>
              <a:t>и </a:t>
            </a:r>
            <a:r>
              <a:rPr lang="ru" altLang="ru-RU" i="1"/>
              <a:t>статическое </a:t>
            </a:r>
            <a:r>
              <a:rPr lang="ru" altLang="ru-RU"/>
              <a:t>.</a:t>
            </a:r>
          </a:p>
          <a:p>
            <a:r>
              <a:rPr lang="ru" altLang="ru-RU"/>
              <a:t>Наиболее часто используются три из них: </a:t>
            </a:r>
            <a:r>
              <a:rPr lang="ru" altLang="ru-RU" i="1"/>
              <a:t>абсолютный </a:t>
            </a:r>
            <a:r>
              <a:rPr lang="ru" altLang="ru-RU"/>
              <a:t>, </a:t>
            </a:r>
            <a:r>
              <a:rPr lang="ru" altLang="ru-RU" i="1"/>
              <a:t>относительный </a:t>
            </a:r>
            <a:r>
              <a:rPr lang="ru" altLang="ru-RU"/>
              <a:t>и </a:t>
            </a:r>
            <a:r>
              <a:rPr lang="ru" altLang="ru-RU" i="1"/>
              <a:t>фиксированный </a:t>
            </a:r>
            <a:r>
              <a:rPr lang="ru" altLang="ru-RU"/>
              <a:t>.</a:t>
            </a:r>
          </a:p>
          <a:p>
            <a:r>
              <a:rPr lang="ru" altLang="ru-RU" i="1"/>
              <a:t>Internet Explorer 6 </a:t>
            </a:r>
            <a:r>
              <a:rPr lang="ru" altLang="ru-RU"/>
              <a:t>распознает только </a:t>
            </a:r>
            <a:r>
              <a:rPr lang="ru" altLang="ru-RU" i="1"/>
              <a:t>абсолютные </a:t>
            </a:r>
            <a:r>
              <a:rPr lang="ru" altLang="ru-RU"/>
              <a:t>и </a:t>
            </a:r>
            <a:r>
              <a:rPr lang="ru" altLang="ru-RU" i="1"/>
              <a:t>относительные адреса </a:t>
            </a:r>
            <a:r>
              <a:rPr lang="ru" altLang="ru-RU"/>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2C6F62B2-F336-4A93-898F-9B287F9ED4B4}"/>
              </a:ext>
            </a:extLst>
          </p:cNvPr>
          <p:cNvSpPr>
            <a:spLocks noGrp="1" noChangeArrowheads="1"/>
          </p:cNvSpPr>
          <p:nvPr>
            <p:ph type="title"/>
          </p:nvPr>
        </p:nvSpPr>
        <p:spPr>
          <a:ln/>
        </p:spPr>
        <p:txBody>
          <a:bodyPr/>
          <a:lstStyle/>
          <a:p>
            <a:pPr algn="ctr"/>
            <a:r>
              <a:rPr lang="ru" altLang="ru-RU" dirty="0">
                <a:solidFill>
                  <a:schemeClr val="accent6"/>
                </a:solidFill>
              </a:rPr>
              <a:t>Что такое каскадные таблицы стилей?</a:t>
            </a:r>
            <a:endParaRPr lang="en-US" altLang="ru-RU" sz="750" dirty="0">
              <a:solidFill>
                <a:schemeClr val="accent6"/>
              </a:solidFill>
            </a:endParaRPr>
          </a:p>
        </p:txBody>
      </p:sp>
      <p:sp>
        <p:nvSpPr>
          <p:cNvPr id="25603" name="Rectangle 3">
            <a:extLst>
              <a:ext uri="{FF2B5EF4-FFF2-40B4-BE49-F238E27FC236}">
                <a16:creationId xmlns:a16="http://schemas.microsoft.com/office/drawing/2014/main" id="{9837B023-423F-42B8-BC0B-11524C9E0CF3}"/>
              </a:ext>
            </a:extLst>
          </p:cNvPr>
          <p:cNvSpPr>
            <a:spLocks noGrp="1" noChangeArrowheads="1"/>
          </p:cNvSpPr>
          <p:nvPr>
            <p:ph type="body" idx="1"/>
          </p:nvPr>
        </p:nvSpPr>
        <p:spPr>
          <a:xfrm>
            <a:off x="463713" y="1312606"/>
            <a:ext cx="8341619" cy="3747074"/>
          </a:xfrm>
          <a:ln/>
        </p:spPr>
        <p:txBody>
          <a:bodyPr/>
          <a:lstStyle/>
          <a:p>
            <a:pPr>
              <a:lnSpc>
                <a:spcPct val="80000"/>
              </a:lnSpc>
              <a:spcBef>
                <a:spcPct val="15000"/>
              </a:spcBef>
              <a:spcAft>
                <a:spcPct val="15000"/>
              </a:spcAft>
              <a:tabLst>
                <a:tab pos="1159669" algn="l"/>
              </a:tabLst>
            </a:pPr>
            <a:r>
              <a:rPr lang="ru" altLang="ru-RU" sz="1200" dirty="0"/>
              <a:t>Чтобы правильно увидеть эффекты таблиц стилей, вашим посетителям понадобится веб-браузер версии 4.0 или более поздней. К счастью, использование CSS не приводит к поломке веб-страниц при просмотре в старых браузерах; однако стили не будут отображаться так, как определено. Поскольку большинство людей в наши дни используют </a:t>
            </a:r>
            <a:r>
              <a:rPr lang="ru" altLang="ru-RU" sz="1200" i="1" dirty="0"/>
              <a:t>Internet Explorer 6 </a:t>
            </a:r>
            <a:r>
              <a:rPr lang="ru" altLang="ru-RU" sz="1200" dirty="0"/>
              <a:t>, </a:t>
            </a:r>
            <a:r>
              <a:rPr lang="ru" altLang="ru-RU" sz="1200" i="1" dirty="0"/>
              <a:t>Netscape 7 </a:t>
            </a:r>
            <a:r>
              <a:rPr lang="ru" altLang="ru-RU" sz="1200" dirty="0"/>
              <a:t>или </a:t>
            </a:r>
            <a:r>
              <a:rPr lang="ru" altLang="ru-RU" sz="1200" i="1" dirty="0"/>
              <a:t>Firefox 1 </a:t>
            </a:r>
            <a:r>
              <a:rPr lang="ru" altLang="ru-RU" sz="1200" dirty="0"/>
              <a:t>или более поздние версии, большинство браузеров могут правильно отображать CSS.</a:t>
            </a:r>
          </a:p>
          <a:p>
            <a:pPr>
              <a:lnSpc>
                <a:spcPct val="80000"/>
              </a:lnSpc>
              <a:spcBef>
                <a:spcPct val="15000"/>
              </a:spcBef>
              <a:spcAft>
                <a:spcPct val="15000"/>
              </a:spcAft>
              <a:tabLst>
                <a:tab pos="1159669" algn="l"/>
              </a:tabLst>
            </a:pPr>
            <a:r>
              <a:rPr lang="ru" altLang="ru-RU" sz="1200" dirty="0"/>
              <a:t>Браузеры, поддерживающие CSS, применяют собственную таблицу стилей для каждого элемента HTML в качестве первого набора правил в каскаде, и этот набор правил формирует отображение по умолчанию для каждого элемента. Например, большинство браузеров рассматривают тег </a:t>
            </a:r>
            <a:r>
              <a:rPr lang="ru" altLang="ru-RU" sz="1050" dirty="0"/>
              <a:t>&lt; </a:t>
            </a:r>
            <a:r>
              <a:rPr lang="ru" altLang="ru-RU" sz="1050" dirty="0">
                <a:latin typeface="Courier New" panose="02070309020205020404" pitchFamily="49" charset="0"/>
              </a:rPr>
              <a:t>p&gt; </a:t>
            </a:r>
            <a:r>
              <a:rPr lang="ru" altLang="ru-RU" sz="1200" dirty="0"/>
              <a:t>как блочный элемент, как будто бы было явное объявление </a:t>
            </a:r>
            <a:r>
              <a:rPr lang="ru" altLang="ru-RU" sz="1050" dirty="0">
                <a:latin typeface="Courier New" panose="02070309020205020404" pitchFamily="49" charset="0"/>
              </a:rPr>
              <a:t>p { display: block;} </a:t>
            </a:r>
            <a:r>
              <a:rPr lang="ru" altLang="ru-RU" sz="1200" dirty="0"/>
              <a:t>Используя CSS, вы изменяете настройки по умолчанию, переопределяя эти неявные стили явным объявлением (подробнее о блочном отображении см. на слайде 17).</a:t>
            </a:r>
            <a:endParaRPr lang="en-US" altLang="ru-RU" sz="1200" dirty="0">
              <a:latin typeface="Courier New" panose="02070309020205020404" pitchFamily="49" charset="0"/>
            </a:endParaRPr>
          </a:p>
          <a:p>
            <a:pPr>
              <a:lnSpc>
                <a:spcPct val="80000"/>
              </a:lnSpc>
              <a:spcBef>
                <a:spcPct val="15000"/>
              </a:spcBef>
              <a:spcAft>
                <a:spcPct val="15000"/>
              </a:spcAft>
              <a:tabLst>
                <a:tab pos="1159669" algn="l"/>
              </a:tabLst>
            </a:pPr>
            <a:r>
              <a:rPr lang="ru" altLang="ru-RU" sz="1200" dirty="0"/>
              <a:t>Используя CSS, вы также можете управлять форматированием текста и его расположением на странице. Использование CSS может устранить необходимость в таблицах как инструменте макета. С помощью CSS логотипы можно создавать, используя только текст, вместо того, чтобы полагаться на графику. Эти изменения делают страницы более доступными для более широкой аудитории.</a:t>
            </a:r>
          </a:p>
          <a:p>
            <a:pPr>
              <a:lnSpc>
                <a:spcPct val="80000"/>
              </a:lnSpc>
              <a:spcBef>
                <a:spcPct val="15000"/>
              </a:spcBef>
              <a:spcAft>
                <a:spcPct val="15000"/>
              </a:spcAft>
              <a:tabLst>
                <a:tab pos="1159669" algn="l"/>
              </a:tabLst>
            </a:pPr>
            <a:r>
              <a:rPr lang="ru" altLang="ru-RU" sz="1200" dirty="0"/>
              <a:t>Спецификации CSS:</a:t>
            </a:r>
          </a:p>
          <a:p>
            <a:pPr lvl="1">
              <a:lnSpc>
                <a:spcPct val="80000"/>
              </a:lnSpc>
              <a:spcBef>
                <a:spcPct val="15000"/>
              </a:spcBef>
              <a:spcAft>
                <a:spcPct val="15000"/>
              </a:spcAft>
              <a:tabLst>
                <a:tab pos="1159669" algn="l"/>
              </a:tabLst>
            </a:pPr>
            <a:r>
              <a:rPr lang="ru" altLang="ru-RU" sz="900" dirty="0"/>
              <a:t>CSS 1: </a:t>
            </a:r>
            <a:r>
              <a:rPr lang="ru" altLang="ru-RU" sz="900" dirty="0">
                <a:latin typeface="Courier New" panose="02070309020205020404" pitchFamily="49" charset="0"/>
              </a:rPr>
              <a:t>http://www.w3.org/TR/REC-CSS1-961217.html</a:t>
            </a:r>
          </a:p>
          <a:p>
            <a:pPr lvl="1">
              <a:lnSpc>
                <a:spcPct val="80000"/>
              </a:lnSpc>
              <a:spcBef>
                <a:spcPct val="15000"/>
              </a:spcBef>
              <a:spcAft>
                <a:spcPct val="15000"/>
              </a:spcAft>
              <a:tabLst>
                <a:tab pos="1159669" algn="l"/>
              </a:tabLst>
            </a:pPr>
            <a:r>
              <a:rPr lang="ru" altLang="ru-RU" sz="900" dirty="0"/>
              <a:t>CSS2: </a:t>
            </a:r>
            <a:r>
              <a:rPr lang="ru" altLang="ru-RU" sz="900" dirty="0">
                <a:latin typeface="Courier New" panose="02070309020205020404" pitchFamily="49" charset="0"/>
              </a:rPr>
              <a:t>http://www.w3.org/TR/CSS2/</a:t>
            </a:r>
          </a:p>
          <a:p>
            <a:pPr lvl="1">
              <a:lnSpc>
                <a:spcPct val="80000"/>
              </a:lnSpc>
              <a:spcBef>
                <a:spcPct val="15000"/>
              </a:spcBef>
              <a:spcAft>
                <a:spcPct val="15000"/>
              </a:spcAft>
              <a:tabLst>
                <a:tab pos="1159669" algn="l"/>
              </a:tabLst>
            </a:pPr>
            <a:r>
              <a:rPr lang="ru" altLang="ru-RU" sz="900" dirty="0"/>
              <a:t>CSS 2.1: </a:t>
            </a:r>
            <a:r>
              <a:rPr lang="ru" altLang="ru-RU" sz="900" dirty="0">
                <a:latin typeface="Courier New" panose="02070309020205020404" pitchFamily="49" charset="0"/>
              </a:rPr>
              <a:t>http://www.w3.org/TR/CSS21/</a:t>
            </a:r>
          </a:p>
          <a:p>
            <a:pPr>
              <a:lnSpc>
                <a:spcPct val="80000"/>
              </a:lnSpc>
              <a:spcBef>
                <a:spcPct val="15000"/>
              </a:spcBef>
              <a:spcAft>
                <a:spcPct val="15000"/>
              </a:spcAft>
              <a:tabLst>
                <a:tab pos="1159669" algn="l"/>
              </a:tabLst>
            </a:pPr>
            <a:r>
              <a:rPr lang="ru" altLang="ru-RU" sz="1200" dirty="0"/>
              <a:t>Различия между CSS 1, CSS 2 и CSS 2.1:</a:t>
            </a:r>
          </a:p>
          <a:p>
            <a:pPr lvl="1">
              <a:lnSpc>
                <a:spcPct val="80000"/>
              </a:lnSpc>
              <a:spcBef>
                <a:spcPct val="15000"/>
              </a:spcBef>
              <a:spcAft>
                <a:spcPct val="15000"/>
              </a:spcAft>
              <a:tabLst>
                <a:tab pos="1159669" algn="l"/>
              </a:tabLst>
            </a:pPr>
            <a:r>
              <a:rPr lang="ru" altLang="ru-RU" sz="900" dirty="0"/>
              <a:t>Между CSS 1 и CSS 2: </a:t>
            </a:r>
            <a:r>
              <a:rPr lang="ru" altLang="ru-RU" sz="900" dirty="0">
                <a:latin typeface="Courier New" panose="02070309020205020404" pitchFamily="49" charset="0"/>
              </a:rPr>
              <a:t>http://www.w3.org/TR/CSS2/changes.html</a:t>
            </a:r>
          </a:p>
          <a:p>
            <a:pPr lvl="1">
              <a:lnSpc>
                <a:spcPct val="80000"/>
              </a:lnSpc>
              <a:spcBef>
                <a:spcPct val="15000"/>
              </a:spcBef>
              <a:spcAft>
                <a:spcPct val="15000"/>
              </a:spcAft>
              <a:tabLst>
                <a:tab pos="1159669" algn="l"/>
              </a:tabLst>
            </a:pPr>
            <a:r>
              <a:rPr lang="ru" altLang="ru-RU" sz="900" dirty="0"/>
              <a:t>Между CSS 2 и CSS 2.1: </a:t>
            </a:r>
            <a:r>
              <a:rPr lang="ru" altLang="ru-RU" sz="900" dirty="0">
                <a:latin typeface="Courier New" panose="02070309020205020404" pitchFamily="49" charset="0"/>
              </a:rPr>
              <a:t>http://www.w3.org/TR/CSS21/changes.html</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D28AA001-3AD0-4DA8-A097-C0CC880267B0}"/>
              </a:ext>
            </a:extLst>
          </p:cNvPr>
          <p:cNvSpPr>
            <a:spLocks noGrp="1" noChangeArrowheads="1"/>
          </p:cNvSpPr>
          <p:nvPr>
            <p:ph type="title"/>
          </p:nvPr>
        </p:nvSpPr>
        <p:spPr>
          <a:ln/>
        </p:spPr>
        <p:txBody>
          <a:bodyPr/>
          <a:lstStyle/>
          <a:p>
            <a:r>
              <a:rPr lang="ru" altLang="ru-RU" sz="1800" dirty="0">
                <a:solidFill>
                  <a:schemeClr val="accent6"/>
                </a:solidFill>
              </a:rPr>
              <a:t>Абсолютное, относительное, фиксированное, наследование и статическое позиционирование</a:t>
            </a:r>
          </a:p>
        </p:txBody>
      </p:sp>
      <p:sp>
        <p:nvSpPr>
          <p:cNvPr id="67587" name="Rectangle 3">
            <a:extLst>
              <a:ext uri="{FF2B5EF4-FFF2-40B4-BE49-F238E27FC236}">
                <a16:creationId xmlns:a16="http://schemas.microsoft.com/office/drawing/2014/main" id="{F3A20584-ADCF-4285-9249-834F4C49460F}"/>
              </a:ext>
            </a:extLst>
          </p:cNvPr>
          <p:cNvSpPr>
            <a:spLocks noGrp="1" noChangeArrowheads="1"/>
          </p:cNvSpPr>
          <p:nvPr>
            <p:ph type="body" idx="1"/>
          </p:nvPr>
        </p:nvSpPr>
        <p:spPr>
          <a:ln/>
        </p:spPr>
        <p:txBody>
          <a:bodyPr/>
          <a:lstStyle/>
          <a:p>
            <a:pPr>
              <a:lnSpc>
                <a:spcPct val="80000"/>
              </a:lnSpc>
              <a:spcAft>
                <a:spcPct val="30000"/>
              </a:spcAft>
            </a:pPr>
            <a:r>
              <a:rPr lang="ru" altLang="ru-RU" sz="1350" i="1" dirty="0">
                <a:solidFill>
                  <a:schemeClr val="accent5">
                    <a:lumMod val="40000"/>
                    <a:lumOff val="60000"/>
                  </a:schemeClr>
                </a:solidFill>
              </a:rPr>
              <a:t>Абсолютное позиционирование </a:t>
            </a:r>
            <a:r>
              <a:rPr lang="ru" altLang="ru-RU" sz="1350" dirty="0">
                <a:solidFill>
                  <a:schemeClr val="accent5">
                    <a:lumMod val="40000"/>
                    <a:lumOff val="60000"/>
                  </a:schemeClr>
                </a:solidFill>
              </a:rPr>
              <a:t>определяет положение заданного ограничивающего поля от верхнего и левого краев веб-страницы. Это не только позволяет размещать объекты в точном месте, но и позволяет размещать объекты друг над другом.</a:t>
            </a:r>
          </a:p>
          <a:p>
            <a:pPr>
              <a:lnSpc>
                <a:spcPct val="80000"/>
              </a:lnSpc>
              <a:spcAft>
                <a:spcPct val="30000"/>
              </a:spcAft>
            </a:pPr>
            <a:r>
              <a:rPr lang="ru" altLang="ru-RU" sz="1350" i="1" dirty="0"/>
              <a:t>Относительное позиционирование </a:t>
            </a:r>
            <a:r>
              <a:rPr lang="ru" altLang="ru-RU" sz="1350" dirty="0"/>
              <a:t>определяет позиционирование таким образом, что элементы смещаются относительно предыдущего элемента в HTML-коде. Это позволяет размещать объекты относительно друг друга.</a:t>
            </a:r>
          </a:p>
          <a:p>
            <a:pPr>
              <a:lnSpc>
                <a:spcPct val="80000"/>
              </a:lnSpc>
              <a:spcAft>
                <a:spcPct val="30000"/>
              </a:spcAft>
            </a:pPr>
            <a:r>
              <a:rPr lang="ru" altLang="ru-RU" sz="1350" i="1" dirty="0"/>
              <a:t>Фиксированное позиционирование </a:t>
            </a:r>
            <a:r>
              <a:rPr lang="ru" altLang="ru-RU" sz="1350" dirty="0"/>
              <a:t>определяет положение данного блока относительно окна и остается в указанном месте, даже если содержимое прокручивается под ним. Это значение не работает в Internet Explorer 6 или более ранних версиях. В IE 7 браузер должен находиться в «режиме соответствия стандартам».</a:t>
            </a:r>
          </a:p>
          <a:p>
            <a:pPr>
              <a:lnSpc>
                <a:spcPct val="80000"/>
              </a:lnSpc>
              <a:spcAft>
                <a:spcPct val="30000"/>
              </a:spcAft>
            </a:pPr>
            <a:r>
              <a:rPr lang="ru" altLang="ru-RU" sz="1350" i="1" dirty="0"/>
              <a:t>Наследование позиционирования </a:t>
            </a:r>
            <a:r>
              <a:rPr lang="ru" altLang="ru-RU" sz="1350" dirty="0"/>
              <a:t>явно устанавливает значение, равное значению родителя (если родительский элемент имеет </a:t>
            </a:r>
            <a:r>
              <a:rPr lang="ru" altLang="ru-RU" sz="1350" i="1" dirty="0" err="1"/>
              <a:t>значение position:absolute </a:t>
            </a:r>
            <a:r>
              <a:rPr lang="ru" altLang="ru-RU" sz="1350" dirty="0"/>
              <a:t>, то дочерний элемент будет иметь </a:t>
            </a:r>
            <a:r>
              <a:rPr lang="ru" altLang="ru-RU" sz="1350" i="1" dirty="0" err="1"/>
              <a:t>значение position:absolute </a:t>
            </a:r>
            <a:r>
              <a:rPr lang="ru" altLang="ru-RU" sz="1350" dirty="0"/>
              <a:t>; если родительский элемент имеет </a:t>
            </a:r>
            <a:r>
              <a:rPr lang="ru" altLang="ru-RU" sz="1350" i="1" dirty="0" err="1"/>
              <a:t>значение position:fixed </a:t>
            </a:r>
            <a:r>
              <a:rPr lang="ru" altLang="ru-RU" sz="1350" dirty="0"/>
              <a:t>, то дочерний элемент будет иметь </a:t>
            </a:r>
            <a:r>
              <a:rPr lang="ru" altLang="ru-RU" sz="1350" i="1" dirty="0" err="1"/>
              <a:t>значение position:fixed </a:t>
            </a:r>
            <a:r>
              <a:rPr lang="ru" altLang="ru-RU" sz="1350" dirty="0"/>
              <a:t>).</a:t>
            </a:r>
          </a:p>
          <a:p>
            <a:pPr>
              <a:lnSpc>
                <a:spcPct val="80000"/>
              </a:lnSpc>
              <a:spcAft>
                <a:spcPct val="30000"/>
              </a:spcAft>
            </a:pPr>
            <a:r>
              <a:rPr lang="ru" altLang="ru-RU" sz="1350" i="1" dirty="0"/>
              <a:t>Статическое позиционирование </a:t>
            </a:r>
            <a:r>
              <a:rPr lang="ru" altLang="ru-RU" sz="1350" dirty="0"/>
              <a:t>используется по умолчанию. Оно определяет положение данного блока по сути как </a:t>
            </a:r>
            <a:r>
              <a:rPr lang="ru" altLang="ru-RU" sz="1350" dirty="0" err="1"/>
              <a:t>непозиционированного </a:t>
            </a:r>
            <a:r>
              <a:rPr lang="ru" altLang="ru-RU" sz="1350" dirty="0"/>
              <a:t>элемента – оно течет в обычной последовательности рендеринга веб-страницы.</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D9498994-9D22-4524-B429-7DDD329692F4}"/>
              </a:ext>
            </a:extLst>
          </p:cNvPr>
          <p:cNvSpPr>
            <a:spLocks noGrp="1" noChangeArrowheads="1"/>
          </p:cNvSpPr>
          <p:nvPr>
            <p:ph type="title"/>
          </p:nvPr>
        </p:nvSpPr>
        <p:spPr>
          <a:ln/>
        </p:spPr>
        <p:txBody>
          <a:bodyPr/>
          <a:lstStyle/>
          <a:p>
            <a:r>
              <a:rPr lang="ru" altLang="ru-RU" dirty="0">
                <a:solidFill>
                  <a:schemeClr val="accent6"/>
                </a:solidFill>
              </a:rPr>
              <a:t>Пример абсолютного позиционирования</a:t>
            </a:r>
          </a:p>
        </p:txBody>
      </p:sp>
      <p:sp>
        <p:nvSpPr>
          <p:cNvPr id="46083" name="Rectangle 3">
            <a:extLst>
              <a:ext uri="{FF2B5EF4-FFF2-40B4-BE49-F238E27FC236}">
                <a16:creationId xmlns:a16="http://schemas.microsoft.com/office/drawing/2014/main" id="{328676EA-39EC-43CC-A62E-0542C248328F}"/>
              </a:ext>
            </a:extLst>
          </p:cNvPr>
          <p:cNvSpPr>
            <a:spLocks noGrp="1" noChangeArrowheads="1"/>
          </p:cNvSpPr>
          <p:nvPr>
            <p:ph type="body" idx="1"/>
          </p:nvPr>
        </p:nvSpPr>
        <p:spPr>
          <a:ln/>
        </p:spPr>
        <p:txBody>
          <a:bodyPr/>
          <a:lstStyle/>
          <a:p>
            <a:endParaRPr lang="en-US" altLang="ru-RU"/>
          </a:p>
          <a:p>
            <a:endParaRPr lang="en-US" altLang="ru-RU"/>
          </a:p>
        </p:txBody>
      </p:sp>
      <p:pic>
        <p:nvPicPr>
          <p:cNvPr id="46086" name="Picture 6">
            <a:extLst>
              <a:ext uri="{FF2B5EF4-FFF2-40B4-BE49-F238E27FC236}">
                <a16:creationId xmlns:a16="http://schemas.microsoft.com/office/drawing/2014/main" id="{C4BDE988-6A45-4F84-BD0C-C1CC4CA00B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1059" y="1461932"/>
            <a:ext cx="2624138" cy="3429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7" name="Picture 7">
            <a:extLst>
              <a:ext uri="{FF2B5EF4-FFF2-40B4-BE49-F238E27FC236}">
                <a16:creationId xmlns:a16="http://schemas.microsoft.com/office/drawing/2014/main" id="{E7459245-AFE7-4BF5-9356-06F3E79F5F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9228" y="1312606"/>
            <a:ext cx="2688431" cy="3429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8" name="AutoShape 8">
            <a:extLst>
              <a:ext uri="{FF2B5EF4-FFF2-40B4-BE49-F238E27FC236}">
                <a16:creationId xmlns:a16="http://schemas.microsoft.com/office/drawing/2014/main" id="{AF9320BA-6F16-4D22-B95F-8F8A65BD0E80}"/>
              </a:ext>
            </a:extLst>
          </p:cNvPr>
          <p:cNvSpPr>
            <a:spLocks noChangeArrowheads="1"/>
          </p:cNvSpPr>
          <p:nvPr/>
        </p:nvSpPr>
        <p:spPr bwMode="auto">
          <a:xfrm>
            <a:off x="4162425" y="2977675"/>
            <a:ext cx="409575" cy="135731"/>
          </a:xfrm>
          <a:prstGeom prst="rightArrow">
            <a:avLst>
              <a:gd name="adj1" fmla="val 50000"/>
              <a:gd name="adj2" fmla="val 7543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35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6246AA56-B705-4D38-8F66-2E97371250F7}"/>
              </a:ext>
            </a:extLst>
          </p:cNvPr>
          <p:cNvSpPr>
            <a:spLocks noGrp="1" noChangeArrowheads="1"/>
          </p:cNvSpPr>
          <p:nvPr>
            <p:ph type="title"/>
          </p:nvPr>
        </p:nvSpPr>
        <p:spPr>
          <a:ln/>
        </p:spPr>
        <p:txBody>
          <a:bodyPr>
            <a:normAutofit fontScale="90000"/>
          </a:bodyPr>
          <a:lstStyle/>
          <a:p>
            <a:r>
              <a:rPr lang="ru" altLang="ru-RU" dirty="0">
                <a:solidFill>
                  <a:schemeClr val="accent6"/>
                </a:solidFill>
              </a:rPr>
              <a:t>Пример относительного позиционирования</a:t>
            </a:r>
          </a:p>
        </p:txBody>
      </p:sp>
      <p:sp>
        <p:nvSpPr>
          <p:cNvPr id="50179" name="Rectangle 3">
            <a:extLst>
              <a:ext uri="{FF2B5EF4-FFF2-40B4-BE49-F238E27FC236}">
                <a16:creationId xmlns:a16="http://schemas.microsoft.com/office/drawing/2014/main" id="{EFF05D41-2ED2-4F73-B744-5720205D3532}"/>
              </a:ext>
            </a:extLst>
          </p:cNvPr>
          <p:cNvSpPr>
            <a:spLocks noGrp="1" noChangeArrowheads="1"/>
          </p:cNvSpPr>
          <p:nvPr>
            <p:ph type="body" idx="1"/>
          </p:nvPr>
        </p:nvSpPr>
        <p:spPr>
          <a:ln/>
        </p:spPr>
        <p:txBody>
          <a:bodyPr/>
          <a:lstStyle/>
          <a:p>
            <a:endParaRPr lang="en-US" altLang="ru-RU"/>
          </a:p>
          <a:p>
            <a:endParaRPr lang="en-US" altLang="ru-RU"/>
          </a:p>
        </p:txBody>
      </p:sp>
      <p:pic>
        <p:nvPicPr>
          <p:cNvPr id="50180" name="Picture 4">
            <a:extLst>
              <a:ext uri="{FF2B5EF4-FFF2-40B4-BE49-F238E27FC236}">
                <a16:creationId xmlns:a16="http://schemas.microsoft.com/office/drawing/2014/main" id="{1279D47D-EBB2-4356-9139-A7263AC5D1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3941" y="1532930"/>
            <a:ext cx="3364706" cy="23276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1" name="Picture 5">
            <a:extLst>
              <a:ext uri="{FF2B5EF4-FFF2-40B4-BE49-F238E27FC236}">
                <a16:creationId xmlns:a16="http://schemas.microsoft.com/office/drawing/2014/main" id="{010347E8-5E25-4F5B-BF2B-ECC72F23D6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2268" y="1357313"/>
            <a:ext cx="2315766" cy="28146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82" name="AutoShape 6">
            <a:extLst>
              <a:ext uri="{FF2B5EF4-FFF2-40B4-BE49-F238E27FC236}">
                <a16:creationId xmlns:a16="http://schemas.microsoft.com/office/drawing/2014/main" id="{AD1F3C9C-9F0A-42CC-B455-BD59A7E6D737}"/>
              </a:ext>
            </a:extLst>
          </p:cNvPr>
          <p:cNvSpPr>
            <a:spLocks noChangeArrowheads="1"/>
          </p:cNvSpPr>
          <p:nvPr/>
        </p:nvSpPr>
        <p:spPr bwMode="auto">
          <a:xfrm>
            <a:off x="3886200" y="2628901"/>
            <a:ext cx="409575" cy="135731"/>
          </a:xfrm>
          <a:prstGeom prst="rightArrow">
            <a:avLst>
              <a:gd name="adj1" fmla="val 50000"/>
              <a:gd name="adj2" fmla="val 7543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35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6E9B2F9A-4F7A-4982-A7F6-B08A45124E6C}"/>
              </a:ext>
            </a:extLst>
          </p:cNvPr>
          <p:cNvSpPr>
            <a:spLocks noGrp="1" noChangeArrowheads="1"/>
          </p:cNvSpPr>
          <p:nvPr>
            <p:ph type="title"/>
          </p:nvPr>
        </p:nvSpPr>
        <p:spPr>
          <a:ln/>
        </p:spPr>
        <p:txBody>
          <a:bodyPr>
            <a:normAutofit fontScale="90000"/>
          </a:bodyPr>
          <a:lstStyle/>
          <a:p>
            <a:r>
              <a:rPr lang="ru" altLang="ru-RU" dirty="0">
                <a:solidFill>
                  <a:schemeClr val="accent6"/>
                </a:solidFill>
              </a:rPr>
              <a:t>Фиксированное позиционирование – просмотр кода</a:t>
            </a:r>
          </a:p>
        </p:txBody>
      </p:sp>
      <p:sp>
        <p:nvSpPr>
          <p:cNvPr id="57347" name="Rectangle 3">
            <a:extLst>
              <a:ext uri="{FF2B5EF4-FFF2-40B4-BE49-F238E27FC236}">
                <a16:creationId xmlns:a16="http://schemas.microsoft.com/office/drawing/2014/main" id="{C4200F9B-92A4-49A3-A9A8-1B20AF04A88D}"/>
              </a:ext>
            </a:extLst>
          </p:cNvPr>
          <p:cNvSpPr>
            <a:spLocks noGrp="1" noChangeArrowheads="1"/>
          </p:cNvSpPr>
          <p:nvPr>
            <p:ph type="body" sz="half" idx="1"/>
          </p:nvPr>
        </p:nvSpPr>
        <p:spPr>
          <a:solidFill>
            <a:schemeClr val="bg2"/>
          </a:solidFill>
          <a:ln/>
        </p:spPr>
        <p:txBody>
          <a:bodyPr>
            <a:normAutofit fontScale="55000" lnSpcReduction="20000"/>
          </a:bodyPr>
          <a:lstStyle/>
          <a:p>
            <a:pPr>
              <a:lnSpc>
                <a:spcPct val="80000"/>
              </a:lnSpc>
              <a:buFont typeface="Wingdings" panose="05000000000000000000" pitchFamily="2" charset="2"/>
              <a:buNone/>
            </a:pPr>
            <a:r>
              <a:rPr lang="ru" altLang="ru-RU" sz="1400" dirty="0">
                <a:latin typeface="Courier New" panose="02070309020205020404" pitchFamily="49" charset="0"/>
              </a:rPr>
              <a:t>&lt;!DOCTYPE html PUBLIC "-//W3C//DTD XHTML 1.0 Transitional//EN" "http://www.w3.org/TR/xhtml1/DTD/xhtml1-transitional.dtd"&gt;</a:t>
            </a:r>
          </a:p>
          <a:p>
            <a:pPr>
              <a:lnSpc>
                <a:spcPct val="80000"/>
              </a:lnSpc>
              <a:buFont typeface="Wingdings" panose="05000000000000000000" pitchFamily="2" charset="2"/>
              <a:buNone/>
            </a:pPr>
            <a:r>
              <a:rPr lang="ru" altLang="ru-RU" sz="1400" dirty="0">
                <a:latin typeface="Courier New" panose="02070309020205020404" pitchFamily="49" charset="0"/>
              </a:rPr>
              <a:t>&lt;html </a:t>
            </a:r>
            <a:r>
              <a:rPr lang="ru" altLang="ru-RU" sz="1400" dirty="0" err="1">
                <a:latin typeface="Courier New" panose="02070309020205020404" pitchFamily="49" charset="0"/>
              </a:rPr>
              <a:t>xmlns </a:t>
            </a:r>
            <a:r>
              <a:rPr lang="ru" altLang="ru-RU" sz="1400" dirty="0">
                <a:latin typeface="Courier New" panose="02070309020205020404" pitchFamily="49" charset="0"/>
              </a:rPr>
              <a:t>="http://www.w3.org/1999/xhtml"&gt;</a:t>
            </a:r>
          </a:p>
          <a:p>
            <a:pPr>
              <a:lnSpc>
                <a:spcPct val="80000"/>
              </a:lnSpc>
              <a:buFont typeface="Wingdings" panose="05000000000000000000" pitchFamily="2" charset="2"/>
              <a:buNone/>
            </a:pPr>
            <a:r>
              <a:rPr lang="ru" altLang="ru-RU" sz="1400" dirty="0">
                <a:latin typeface="Courier New" panose="02070309020205020404" pitchFamily="49" charset="0"/>
              </a:rPr>
              <a:t>&lt;голова&gt;</a:t>
            </a:r>
          </a:p>
          <a:p>
            <a:pPr>
              <a:lnSpc>
                <a:spcPct val="80000"/>
              </a:lnSpc>
              <a:buFont typeface="Wingdings" panose="05000000000000000000" pitchFamily="2" charset="2"/>
              <a:buNone/>
            </a:pPr>
            <a:r>
              <a:rPr lang="ru" altLang="ru-RU" sz="1400" dirty="0">
                <a:latin typeface="Courier New" panose="02070309020205020404" pitchFamily="49" charset="0"/>
              </a:rPr>
              <a:t>&lt;meta http- </a:t>
            </a:r>
            <a:r>
              <a:rPr lang="ru" altLang="ru-RU" sz="1400" dirty="0" err="1">
                <a:latin typeface="Courier New" panose="02070309020205020404" pitchFamily="49" charset="0"/>
              </a:rPr>
              <a:t>equiv </a:t>
            </a:r>
            <a:r>
              <a:rPr lang="ru" altLang="ru-RU" sz="1400" dirty="0">
                <a:latin typeface="Courier New" panose="02070309020205020404" pitchFamily="49" charset="0"/>
              </a:rPr>
              <a:t>="Content-Type" content="text/html; charset=iso-8859-1" /&gt;</a:t>
            </a:r>
          </a:p>
          <a:p>
            <a:pPr>
              <a:lnSpc>
                <a:spcPct val="80000"/>
              </a:lnSpc>
              <a:buFont typeface="Wingdings" panose="05000000000000000000" pitchFamily="2" charset="2"/>
              <a:buNone/>
            </a:pPr>
            <a:r>
              <a:rPr lang="ru" altLang="ru-RU" sz="1400" dirty="0">
                <a:latin typeface="Courier New" panose="02070309020205020404" pitchFamily="49" charset="0"/>
              </a:rPr>
              <a:t>&lt;title&gt;Документ без названия&lt;/title&gt;</a:t>
            </a:r>
          </a:p>
          <a:p>
            <a:pPr>
              <a:lnSpc>
                <a:spcPct val="80000"/>
              </a:lnSpc>
              <a:buFont typeface="Wingdings" panose="05000000000000000000" pitchFamily="2" charset="2"/>
              <a:buNone/>
            </a:pPr>
            <a:r>
              <a:rPr lang="ru" altLang="ru-RU" sz="1400" dirty="0">
                <a:latin typeface="Courier New" panose="02070309020205020404" pitchFamily="49" charset="0"/>
              </a:rPr>
              <a:t>&lt;style type="text/ </a:t>
            </a:r>
            <a:r>
              <a:rPr lang="ru" altLang="ru-RU" sz="1400" dirty="0" err="1">
                <a:latin typeface="Courier New" panose="02070309020205020404" pitchFamily="49" charset="0"/>
              </a:rPr>
              <a:t>css </a:t>
            </a:r>
            <a:r>
              <a:rPr lang="ru" altLang="ru-RU" sz="1400" dirty="0">
                <a:latin typeface="Courier New" panose="02070309020205020404" pitchFamily="49" charset="0"/>
              </a:rPr>
              <a:t>"&gt;</a:t>
            </a:r>
          </a:p>
          <a:p>
            <a:pPr>
              <a:lnSpc>
                <a:spcPct val="80000"/>
              </a:lnSpc>
              <a:buFont typeface="Wingdings" panose="05000000000000000000" pitchFamily="2" charset="2"/>
              <a:buNone/>
            </a:pPr>
            <a:r>
              <a:rPr lang="ru" altLang="ru-RU" sz="1400" dirty="0">
                <a:latin typeface="Courier New" panose="02070309020205020404" pitchFamily="49" charset="0"/>
              </a:rPr>
              <a:t>&lt;!--</a:t>
            </a:r>
          </a:p>
          <a:p>
            <a:pPr>
              <a:lnSpc>
                <a:spcPct val="80000"/>
              </a:lnSpc>
              <a:buFont typeface="Wingdings" panose="05000000000000000000" pitchFamily="2" charset="2"/>
              <a:buNone/>
            </a:pPr>
            <a:r>
              <a:rPr lang="ru" altLang="ru-RU" sz="1400" dirty="0">
                <a:latin typeface="Courier New" panose="02070309020205020404" pitchFamily="49" charset="0"/>
              </a:rPr>
              <a:t>#ссылки {</a:t>
            </a:r>
          </a:p>
          <a:p>
            <a:pPr>
              <a:lnSpc>
                <a:spcPct val="80000"/>
              </a:lnSpc>
              <a:buFont typeface="Wingdings" panose="05000000000000000000" pitchFamily="2" charset="2"/>
              <a:buNone/>
            </a:pPr>
            <a:r>
              <a:rPr lang="ru" altLang="ru-RU" sz="1400" dirty="0">
                <a:latin typeface="Courier New" panose="02070309020205020404" pitchFamily="49" charset="0"/>
              </a:rPr>
              <a:t> </a:t>
            </a:r>
            <a:r>
              <a:rPr lang="ru" altLang="ru-RU" sz="1400" dirty="0" err="1">
                <a:latin typeface="Courier New" panose="02070309020205020404" pitchFamily="49" charset="0"/>
              </a:rPr>
              <a:t>позиция: фиксированная </a:t>
            </a:r>
            <a:r>
              <a:rPr lang="ru" altLang="ru-RU" sz="1400" dirty="0">
                <a:latin typeface="Courier New" panose="02070309020205020404" pitchFamily="49" charset="0"/>
              </a:rPr>
              <a:t>;</a:t>
            </a:r>
          </a:p>
          <a:p>
            <a:pPr>
              <a:lnSpc>
                <a:spcPct val="80000"/>
              </a:lnSpc>
              <a:buFont typeface="Wingdings" panose="05000000000000000000" pitchFamily="2" charset="2"/>
              <a:buNone/>
            </a:pPr>
            <a:r>
              <a:rPr lang="ru" altLang="ru-RU" sz="1400" dirty="0">
                <a:latin typeface="Courier New" panose="02070309020205020404" pitchFamily="49" charset="0"/>
              </a:rPr>
              <a:t> </a:t>
            </a:r>
            <a:r>
              <a:rPr lang="ru" altLang="ru-RU" sz="1400" dirty="0" err="1">
                <a:latin typeface="Courier New" panose="02070309020205020404" pitchFamily="49" charset="0"/>
              </a:rPr>
              <a:t>граница:пунктирная </a:t>
            </a:r>
            <a:r>
              <a:rPr lang="ru" altLang="ru-RU" sz="1400" dirty="0">
                <a:latin typeface="Courier New" panose="02070309020205020404" pitchFamily="49" charset="0"/>
              </a:rPr>
              <a:t>;</a:t>
            </a:r>
          </a:p>
          <a:p>
            <a:pPr>
              <a:lnSpc>
                <a:spcPct val="80000"/>
              </a:lnSpc>
              <a:buFont typeface="Wingdings" panose="05000000000000000000" pitchFamily="2" charset="2"/>
              <a:buNone/>
            </a:pPr>
            <a:r>
              <a:rPr lang="ru" altLang="ru-RU" sz="1400" dirty="0">
                <a:latin typeface="Courier New" panose="02070309020205020404" pitchFamily="49" charset="0"/>
              </a:rPr>
              <a:t>цвет-окантовки:#000000;</a:t>
            </a:r>
          </a:p>
          <a:p>
            <a:pPr>
              <a:lnSpc>
                <a:spcPct val="80000"/>
              </a:lnSpc>
              <a:buFont typeface="Wingdings" panose="05000000000000000000" pitchFamily="2" charset="2"/>
              <a:buNone/>
            </a:pPr>
            <a:r>
              <a:rPr lang="ru" altLang="ru-RU" sz="1400" dirty="0">
                <a:latin typeface="Courier New" panose="02070309020205020404" pitchFamily="49" charset="0"/>
              </a:rPr>
              <a:t>ширина:20%;</a:t>
            </a:r>
          </a:p>
          <a:p>
            <a:pPr>
              <a:lnSpc>
                <a:spcPct val="80000"/>
              </a:lnSpc>
              <a:buFont typeface="Wingdings" panose="05000000000000000000" pitchFamily="2" charset="2"/>
              <a:buNone/>
            </a:pPr>
            <a:r>
              <a:rPr lang="ru" altLang="ru-RU" sz="1400" dirty="0">
                <a:latin typeface="Courier New" panose="02070309020205020404" pitchFamily="49" charset="0"/>
              </a:rPr>
              <a:t>рост:100%;</a:t>
            </a:r>
          </a:p>
          <a:p>
            <a:pPr>
              <a:lnSpc>
                <a:spcPct val="80000"/>
              </a:lnSpc>
              <a:buFont typeface="Wingdings" panose="05000000000000000000" pitchFamily="2" charset="2"/>
              <a:buNone/>
            </a:pPr>
            <a:r>
              <a:rPr lang="ru" altLang="ru-RU" sz="1400" dirty="0">
                <a:latin typeface="Courier New" panose="02070309020205020404" pitchFamily="49" charset="0"/>
              </a:rPr>
              <a:t>z-индекс:1;</a:t>
            </a:r>
          </a:p>
          <a:p>
            <a:pPr>
              <a:lnSpc>
                <a:spcPct val="80000"/>
              </a:lnSpc>
              <a:buFont typeface="Wingdings" panose="05000000000000000000" pitchFamily="2" charset="2"/>
              <a:buNone/>
            </a:pPr>
            <a:r>
              <a:rPr lang="ru" altLang="ru-RU" sz="1400" dirty="0">
                <a:latin typeface="Courier New" panose="02070309020205020404" pitchFamily="49" charset="0"/>
              </a:rPr>
              <a:t>слева: 0px;</a:t>
            </a:r>
          </a:p>
          <a:p>
            <a:pPr>
              <a:lnSpc>
                <a:spcPct val="80000"/>
              </a:lnSpc>
              <a:buFont typeface="Wingdings" panose="05000000000000000000" pitchFamily="2" charset="2"/>
              <a:buNone/>
            </a:pPr>
            <a:r>
              <a:rPr lang="ru" altLang="ru-RU" sz="1400" dirty="0">
                <a:latin typeface="Courier New" panose="02070309020205020404" pitchFamily="49" charset="0"/>
              </a:rPr>
              <a:t>верх: 0px;</a:t>
            </a:r>
          </a:p>
          <a:p>
            <a:pPr>
              <a:lnSpc>
                <a:spcPct val="80000"/>
              </a:lnSpc>
              <a:buFont typeface="Wingdings" panose="05000000000000000000" pitchFamily="2" charset="2"/>
              <a:buNone/>
            </a:pPr>
            <a:r>
              <a:rPr lang="ru" altLang="ru-RU" sz="1400" dirty="0">
                <a:latin typeface="Courier New" panose="02070309020205020404" pitchFamily="49" charset="0"/>
              </a:rPr>
              <a:t>цвет фона: #FFFFCC;</a:t>
            </a:r>
          </a:p>
          <a:p>
            <a:pPr>
              <a:lnSpc>
                <a:spcPct val="80000"/>
              </a:lnSpc>
              <a:buFont typeface="Wingdings" panose="05000000000000000000" pitchFamily="2" charset="2"/>
              <a:buNone/>
            </a:pPr>
            <a:r>
              <a:rPr lang="ru" altLang="ru-RU" sz="1400" dirty="0">
                <a:latin typeface="Courier New" panose="02070309020205020404" pitchFamily="49" charset="0"/>
              </a:rPr>
              <a:t>}</a:t>
            </a:r>
          </a:p>
          <a:p>
            <a:pPr>
              <a:lnSpc>
                <a:spcPct val="80000"/>
              </a:lnSpc>
              <a:buFont typeface="Wingdings" panose="05000000000000000000" pitchFamily="2" charset="2"/>
              <a:buNone/>
            </a:pPr>
            <a:r>
              <a:rPr lang="ru" altLang="ru-RU" sz="1400" dirty="0">
                <a:latin typeface="Courier New" panose="02070309020205020404" pitchFamily="49" charset="0"/>
              </a:rPr>
              <a:t>#основной {</a:t>
            </a:r>
          </a:p>
          <a:p>
            <a:pPr>
              <a:lnSpc>
                <a:spcPct val="80000"/>
              </a:lnSpc>
              <a:buFont typeface="Wingdings" panose="05000000000000000000" pitchFamily="2" charset="2"/>
              <a:buNone/>
            </a:pPr>
            <a:r>
              <a:rPr lang="ru" altLang="ru-RU" sz="1400" dirty="0">
                <a:latin typeface="Courier New" panose="02070309020205020404" pitchFamily="49" charset="0"/>
              </a:rPr>
              <a:t> </a:t>
            </a:r>
            <a:r>
              <a:rPr lang="ru" altLang="ru-RU" sz="1400" dirty="0" err="1">
                <a:latin typeface="Courier New" panose="02070309020205020404" pitchFamily="49" charset="0"/>
              </a:rPr>
              <a:t>позиция:абсолютная </a:t>
            </a:r>
            <a:r>
              <a:rPr lang="ru" altLang="ru-RU" sz="1400" dirty="0">
                <a:latin typeface="Courier New" panose="02070309020205020404" pitchFamily="49" charset="0"/>
              </a:rPr>
              <a:t>;</a:t>
            </a:r>
          </a:p>
          <a:p>
            <a:pPr>
              <a:lnSpc>
                <a:spcPct val="80000"/>
              </a:lnSpc>
              <a:buFont typeface="Wingdings" panose="05000000000000000000" pitchFamily="2" charset="2"/>
              <a:buNone/>
            </a:pPr>
            <a:r>
              <a:rPr lang="ru" altLang="ru-RU" sz="1400" dirty="0">
                <a:latin typeface="Courier New" panose="02070309020205020404" pitchFamily="49" charset="0"/>
              </a:rPr>
              <a:t>слева:25%;</a:t>
            </a:r>
          </a:p>
          <a:p>
            <a:pPr>
              <a:lnSpc>
                <a:spcPct val="80000"/>
              </a:lnSpc>
              <a:buFont typeface="Wingdings" panose="05000000000000000000" pitchFamily="2" charset="2"/>
              <a:buNone/>
            </a:pPr>
            <a:r>
              <a:rPr lang="ru" altLang="ru-RU" sz="1400" dirty="0">
                <a:latin typeface="Courier New" panose="02070309020205020404" pitchFamily="49" charset="0"/>
              </a:rPr>
              <a:t>верх:0px;</a:t>
            </a:r>
          </a:p>
          <a:p>
            <a:pPr>
              <a:lnSpc>
                <a:spcPct val="80000"/>
              </a:lnSpc>
              <a:buFont typeface="Wingdings" panose="05000000000000000000" pitchFamily="2" charset="2"/>
              <a:buNone/>
            </a:pPr>
            <a:r>
              <a:rPr lang="ru" altLang="ru-RU" sz="1400" dirty="0">
                <a:latin typeface="Courier New" panose="02070309020205020404" pitchFamily="49" charset="0"/>
              </a:rPr>
              <a:t>ширина:70%;</a:t>
            </a:r>
          </a:p>
          <a:p>
            <a:pPr>
              <a:lnSpc>
                <a:spcPct val="80000"/>
              </a:lnSpc>
              <a:buFont typeface="Wingdings" panose="05000000000000000000" pitchFamily="2" charset="2"/>
              <a:buNone/>
            </a:pPr>
            <a:r>
              <a:rPr lang="ru" altLang="ru-RU" sz="1400" dirty="0">
                <a:latin typeface="Courier New" panose="02070309020205020404" pitchFamily="49" charset="0"/>
              </a:rPr>
              <a:t>}</a:t>
            </a:r>
          </a:p>
          <a:p>
            <a:pPr>
              <a:lnSpc>
                <a:spcPct val="80000"/>
              </a:lnSpc>
              <a:buFont typeface="Wingdings" panose="05000000000000000000" pitchFamily="2" charset="2"/>
              <a:buNone/>
            </a:pPr>
            <a:r>
              <a:rPr lang="ru" altLang="ru-RU" sz="1400" dirty="0">
                <a:latin typeface="Courier New" panose="02070309020205020404" pitchFamily="49" charset="0"/>
              </a:rPr>
              <a:t>--&gt;</a:t>
            </a:r>
          </a:p>
          <a:p>
            <a:pPr>
              <a:lnSpc>
                <a:spcPct val="80000"/>
              </a:lnSpc>
              <a:buFont typeface="Wingdings" panose="05000000000000000000" pitchFamily="2" charset="2"/>
              <a:buNone/>
            </a:pPr>
            <a:r>
              <a:rPr lang="ru" altLang="ru-RU" sz="1400" dirty="0">
                <a:latin typeface="Courier New" panose="02070309020205020404" pitchFamily="49" charset="0"/>
              </a:rPr>
              <a:t>&lt;/стиль&gt;</a:t>
            </a:r>
          </a:p>
          <a:p>
            <a:pPr>
              <a:lnSpc>
                <a:spcPct val="80000"/>
              </a:lnSpc>
              <a:buFont typeface="Wingdings" panose="05000000000000000000" pitchFamily="2" charset="2"/>
              <a:buNone/>
            </a:pPr>
            <a:r>
              <a:rPr lang="ru" altLang="ru-RU" sz="1400" dirty="0">
                <a:latin typeface="Courier New" panose="02070309020205020404" pitchFamily="49" charset="0"/>
              </a:rPr>
              <a:t>&lt;/head&gt;</a:t>
            </a:r>
          </a:p>
          <a:p>
            <a:pPr>
              <a:lnSpc>
                <a:spcPct val="80000"/>
              </a:lnSpc>
              <a:buFont typeface="Wingdings" panose="05000000000000000000" pitchFamily="2" charset="2"/>
              <a:buNone/>
            </a:pPr>
            <a:r>
              <a:rPr lang="ru" altLang="ru-RU" sz="1400" dirty="0">
                <a:latin typeface="Courier New" panose="02070309020205020404" pitchFamily="49" charset="0"/>
              </a:rPr>
              <a:t>&lt;тело&gt;</a:t>
            </a:r>
          </a:p>
          <a:p>
            <a:pPr>
              <a:lnSpc>
                <a:spcPct val="80000"/>
              </a:lnSpc>
              <a:buFont typeface="Wingdings" panose="05000000000000000000" pitchFamily="2" charset="2"/>
              <a:buNone/>
            </a:pPr>
            <a:endParaRPr lang="en-US" altLang="ru-RU" sz="600" dirty="0">
              <a:latin typeface="Courier New" panose="02070309020205020404" pitchFamily="49" charset="0"/>
            </a:endParaRPr>
          </a:p>
        </p:txBody>
      </p:sp>
      <p:sp>
        <p:nvSpPr>
          <p:cNvPr id="57348" name="Rectangle 4">
            <a:extLst>
              <a:ext uri="{FF2B5EF4-FFF2-40B4-BE49-F238E27FC236}">
                <a16:creationId xmlns:a16="http://schemas.microsoft.com/office/drawing/2014/main" id="{B1BABF35-F303-4E3E-9A6F-100184C3A98C}"/>
              </a:ext>
            </a:extLst>
          </p:cNvPr>
          <p:cNvSpPr>
            <a:spLocks noGrp="1" noChangeArrowheads="1"/>
          </p:cNvSpPr>
          <p:nvPr>
            <p:ph type="body" sz="half" idx="2"/>
          </p:nvPr>
        </p:nvSpPr>
        <p:spPr>
          <a:solidFill>
            <a:schemeClr val="bg2"/>
          </a:solidFill>
          <a:ln/>
        </p:spPr>
        <p:txBody>
          <a:bodyPr/>
          <a:lstStyle/>
          <a:p>
            <a:pPr>
              <a:lnSpc>
                <a:spcPct val="80000"/>
              </a:lnSpc>
              <a:buFont typeface="Wingdings" panose="05000000000000000000" pitchFamily="2" charset="2"/>
              <a:buNone/>
            </a:pPr>
            <a:r>
              <a:rPr lang="ru" altLang="ru-RU" sz="600" dirty="0">
                <a:latin typeface="Courier New" panose="02070309020205020404" pitchFamily="49" charset="0"/>
              </a:rPr>
              <a:t>&lt;div id="главный"&gt;</a:t>
            </a:r>
          </a:p>
          <a:p>
            <a:pPr>
              <a:lnSpc>
                <a:spcPct val="80000"/>
              </a:lnSpc>
              <a:buFont typeface="Wingdings" panose="05000000000000000000" pitchFamily="2" charset="2"/>
              <a:buNone/>
            </a:pPr>
            <a:r>
              <a:rPr lang="ru" altLang="ru-RU" sz="600" dirty="0">
                <a:latin typeface="Courier New" panose="02070309020205020404" pitchFamily="49" charset="0"/>
              </a:rPr>
              <a:t>&lt;p&gt;Lorem ipsum dolor sit </a:t>
            </a:r>
            <a:r>
              <a:rPr lang="ru" altLang="ru-RU" sz="600" dirty="0" err="1">
                <a:latin typeface="Courier New" panose="02070309020205020404" pitchFamily="49" charset="0"/>
              </a:rPr>
              <a:t>amet </a:t>
            </a:r>
            <a:r>
              <a:rPr lang="ru" altLang="ru-RU" sz="600" dirty="0">
                <a:latin typeface="Courier New" panose="02070309020205020404" pitchFamily="49" charset="0"/>
              </a:rPr>
              <a:t>, </a:t>
            </a:r>
            <a:r>
              <a:rPr lang="ru" altLang="ru-RU" sz="600" dirty="0" err="1">
                <a:latin typeface="Courier New" panose="02070309020205020404" pitchFamily="49" charset="0"/>
              </a:rPr>
              <a:t>consectetuer</a:t>
            </a:r>
            <a:r>
              <a:rPr lang="ru" altLang="ru-RU" sz="600" dirty="0">
                <a:latin typeface="Courier New" panose="02070309020205020404" pitchFamily="49" charset="0"/>
              </a:rPr>
              <a:t> </a:t>
            </a:r>
            <a:r>
              <a:rPr lang="ru" altLang="ru-RU" sz="600" dirty="0" err="1">
                <a:latin typeface="Courier New" panose="02070309020205020404" pitchFamily="49" charset="0"/>
              </a:rPr>
              <a:t>адиписсинг</a:t>
            </a:r>
            <a:r>
              <a:rPr lang="ru" altLang="ru-RU" sz="600" dirty="0">
                <a:latin typeface="Courier New" panose="02070309020205020404" pitchFamily="49" charset="0"/>
              </a:rPr>
              <a:t> </a:t>
            </a:r>
            <a:r>
              <a:rPr lang="ru" altLang="ru-RU" sz="600" dirty="0" err="1">
                <a:latin typeface="Courier New" panose="02070309020205020404" pitchFamily="49" charset="0"/>
              </a:rPr>
              <a:t>элита </a:t>
            </a:r>
            <a:r>
              <a:rPr lang="ru" altLang="ru-RU" sz="600" dirty="0">
                <a:latin typeface="Courier New" panose="02070309020205020404" pitchFamily="49" charset="0"/>
              </a:rPr>
              <a:t>. </a:t>
            </a:r>
            <a:r>
              <a:rPr lang="ru" altLang="ru-RU" sz="600" dirty="0" err="1">
                <a:latin typeface="Courier New" panose="02070309020205020404" pitchFamily="49" charset="0"/>
              </a:rPr>
              <a:t>Киске</a:t>
            </a:r>
            <a:r>
              <a:rPr lang="ru" altLang="ru-RU" sz="600" dirty="0">
                <a:latin typeface="Courier New" panose="02070309020205020404" pitchFamily="49" charset="0"/>
              </a:rPr>
              <a:t> </a:t>
            </a:r>
            <a:r>
              <a:rPr lang="ru" altLang="ru-RU" sz="600" dirty="0" err="1">
                <a:latin typeface="Courier New" panose="02070309020205020404" pitchFamily="49" charset="0"/>
              </a:rPr>
              <a:t>ultrices </a:t>
            </a:r>
            <a:r>
              <a:rPr lang="ru" altLang="ru-RU" sz="600" dirty="0">
                <a:latin typeface="Courier New" panose="02070309020205020404" pitchFamily="49" charset="0"/>
              </a:rPr>
              <a:t>, </a:t>
            </a:r>
            <a:r>
              <a:rPr lang="ru" altLang="ru-RU" sz="600" dirty="0" err="1">
                <a:latin typeface="Courier New" panose="02070309020205020404" pitchFamily="49" charset="0"/>
              </a:rPr>
              <a:t>nibh </a:t>
            </a:r>
            <a:r>
              <a:rPr lang="ru" altLang="ru-RU" sz="600" dirty="0">
                <a:latin typeface="Courier New" panose="02070309020205020404" pitchFamily="49" charset="0"/>
              </a:rPr>
              <a:t>ac </a:t>
            </a:r>
            <a:r>
              <a:rPr lang="ru" altLang="ru-RU" sz="600" dirty="0" err="1">
                <a:latin typeface="Courier New" panose="02070309020205020404" pitchFamily="49" charset="0"/>
              </a:rPr>
              <a:t>rhoncusfermentum </a:t>
            </a:r>
            <a:r>
              <a:rPr lang="ru" altLang="ru-RU" sz="600" dirty="0">
                <a:latin typeface="Courier New" panose="02070309020205020404" pitchFamily="49" charset="0"/>
              </a:rPr>
              <a:t>, </a:t>
            </a:r>
            <a:r>
              <a:rPr lang="ru" altLang="ru-RU" sz="600" dirty="0" err="1">
                <a:latin typeface="Courier New" panose="02070309020205020404" pitchFamily="49" charset="0"/>
              </a:rPr>
              <a:t>orci</a:t>
            </a:r>
            <a:r>
              <a:rPr lang="ru" altLang="ru-RU" sz="600" dirty="0">
                <a:latin typeface="Courier New" panose="02070309020205020404" pitchFamily="49" charset="0"/>
              </a:rPr>
              <a:t> </a:t>
            </a:r>
            <a:r>
              <a:rPr lang="ru" altLang="ru-RU" sz="600" dirty="0" err="1">
                <a:latin typeface="Courier New" panose="02070309020205020404" pitchFamily="49" charset="0"/>
              </a:rPr>
              <a:t>сем</a:t>
            </a:r>
            <a:r>
              <a:rPr lang="ru" altLang="ru-RU" sz="600" dirty="0">
                <a:latin typeface="Courier New" panose="02070309020205020404" pitchFamily="49" charset="0"/>
              </a:rPr>
              <a:t> </a:t>
            </a:r>
            <a:r>
              <a:rPr lang="ru" altLang="ru-RU" sz="600" dirty="0" err="1">
                <a:latin typeface="Courier New" panose="02070309020205020404" pitchFamily="49" charset="0"/>
              </a:rPr>
              <a:t>dapibus </a:t>
            </a:r>
            <a:r>
              <a:rPr lang="ru" altLang="ru-RU" sz="600" dirty="0">
                <a:latin typeface="Courier New" panose="02070309020205020404" pitchFamily="49" charset="0"/>
              </a:rPr>
              <a:t>nisi, sed </a:t>
            </a:r>
            <a:r>
              <a:rPr lang="ru" altLang="ru-RU" sz="600" dirty="0" err="1">
                <a:latin typeface="Courier New" panose="02070309020205020404" pitchFamily="49" charset="0"/>
              </a:rPr>
              <a:t>tincidunt</a:t>
            </a:r>
            <a:r>
              <a:rPr lang="ru" altLang="ru-RU" sz="600" dirty="0">
                <a:latin typeface="Courier New" panose="02070309020205020404" pitchFamily="49" charset="0"/>
              </a:rPr>
              <a:t> </a:t>
            </a:r>
            <a:r>
              <a:rPr lang="ru" altLang="ru-RU" sz="600" dirty="0" err="1">
                <a:latin typeface="Courier New" panose="02070309020205020404" pitchFamily="49" charset="0"/>
              </a:rPr>
              <a:t>лектус</a:t>
            </a:r>
            <a:r>
              <a:rPr lang="ru" altLang="ru-RU" sz="600" dirty="0">
                <a:latin typeface="Courier New" panose="02070309020205020404" pitchFamily="49" charset="0"/>
              </a:rPr>
              <a:t> </a:t>
            </a:r>
            <a:r>
              <a:rPr lang="ru" altLang="ru-RU" sz="600" dirty="0" err="1">
                <a:latin typeface="Courier New" panose="02070309020205020404" pitchFamily="49" charset="0"/>
              </a:rPr>
              <a:t>лекция </a:t>
            </a:r>
            <a:r>
              <a:rPr lang="ru" altLang="ru-RU" sz="600" dirty="0">
                <a:latin typeface="Courier New" panose="02070309020205020404" pitchFamily="49" charset="0"/>
              </a:rPr>
              <a:t>в </a:t>
            </a:r>
            <a:r>
              <a:rPr lang="ru" altLang="ru-RU" sz="600" dirty="0" err="1">
                <a:latin typeface="Courier New" panose="02070309020205020404" pitchFamily="49" charset="0"/>
              </a:rPr>
              <a:t>августе </a:t>
            </a:r>
            <a:r>
              <a:rPr lang="ru" altLang="ru-RU" sz="600" dirty="0">
                <a:latin typeface="Courier New" panose="02070309020205020404" pitchFamily="49" charset="0"/>
              </a:rPr>
              <a:t>. В </a:t>
            </a:r>
            <a:r>
              <a:rPr lang="ru" altLang="ru-RU" sz="600" dirty="0" err="1">
                <a:latin typeface="Courier New" panose="02070309020205020404" pitchFamily="49" charset="0"/>
              </a:rPr>
              <a:t>консектетеуере</a:t>
            </a:r>
            <a:r>
              <a:rPr lang="ru" altLang="ru-RU" sz="600" dirty="0">
                <a:latin typeface="Courier New" panose="02070309020205020404" pitchFamily="49" charset="0"/>
              </a:rPr>
              <a:t> </a:t>
            </a:r>
            <a:r>
              <a:rPr lang="ru" altLang="ru-RU" sz="600" dirty="0" err="1">
                <a:latin typeface="Courier New" panose="02070309020205020404" pitchFamily="49" charset="0"/>
              </a:rPr>
              <a:t>транспортные средства</a:t>
            </a:r>
            <a:r>
              <a:rPr lang="ru" altLang="ru-RU" sz="600" dirty="0">
                <a:latin typeface="Courier New" panose="02070309020205020404" pitchFamily="49" charset="0"/>
              </a:rPr>
              <a:t> </a:t>
            </a:r>
            <a:r>
              <a:rPr lang="ru" altLang="ru-RU" sz="600" dirty="0" err="1">
                <a:latin typeface="Courier New" panose="02070309020205020404" pitchFamily="49" charset="0"/>
              </a:rPr>
              <a:t>enim </a:t>
            </a:r>
            <a:r>
              <a:rPr lang="ru" altLang="ru-RU" sz="600" dirty="0">
                <a:latin typeface="Courier New" panose="02070309020205020404" pitchFamily="49" charset="0"/>
              </a:rPr>
              <a:t>. В hac </a:t>
            </a:r>
            <a:r>
              <a:rPr lang="ru" altLang="ru-RU" sz="600" dirty="0" err="1">
                <a:latin typeface="Courier New" panose="02070309020205020404" pitchFamily="49" charset="0"/>
              </a:rPr>
              <a:t>habitasse</a:t>
            </a:r>
            <a:r>
              <a:rPr lang="ru" altLang="ru-RU" sz="600" dirty="0">
                <a:latin typeface="Courier New" panose="02070309020205020404" pitchFamily="49" charset="0"/>
              </a:rPr>
              <a:t> </a:t>
            </a:r>
            <a:r>
              <a:rPr lang="ru" altLang="ru-RU" sz="600" dirty="0" err="1">
                <a:latin typeface="Courier New" panose="02070309020205020404" pitchFamily="49" charset="0"/>
              </a:rPr>
              <a:t>плато</a:t>
            </a:r>
            <a:r>
              <a:rPr lang="ru" altLang="ru-RU" sz="600" dirty="0">
                <a:latin typeface="Courier New" panose="02070309020205020404" pitchFamily="49" charset="0"/>
              </a:rPr>
              <a:t> </a:t>
            </a:r>
            <a:r>
              <a:rPr lang="ru" altLang="ru-RU" sz="600" dirty="0" err="1">
                <a:latin typeface="Courier New" panose="02070309020205020404" pitchFamily="49" charset="0"/>
              </a:rPr>
              <a:t>изречение </a:t>
            </a:r>
            <a:r>
              <a:rPr lang="ru" altLang="ru-RU" sz="600" dirty="0">
                <a:latin typeface="Courier New" panose="02070309020205020404" pitchFamily="49" charset="0"/>
              </a:rPr>
              <a:t>. Donec a </a:t>
            </a:r>
            <a:r>
              <a:rPr lang="ru" altLang="ru-RU" sz="600" dirty="0" err="1">
                <a:latin typeface="Courier New" panose="02070309020205020404" pitchFamily="49" charset="0"/>
              </a:rPr>
              <a:t>nisl </a:t>
            </a:r>
            <a:r>
              <a:rPr lang="ru" altLang="ru-RU" sz="600" dirty="0">
                <a:latin typeface="Courier New" panose="02070309020205020404" pitchFamily="49" charset="0"/>
              </a:rPr>
              <a:t>vitae </a:t>
            </a:r>
            <a:r>
              <a:rPr lang="ru" altLang="ru-RU" sz="600" dirty="0" err="1">
                <a:latin typeface="Courier New" panose="02070309020205020404" pitchFamily="49" charset="0"/>
              </a:rPr>
              <a:t>tortor</a:t>
            </a:r>
            <a:r>
              <a:rPr lang="ru" altLang="ru-RU" sz="600" dirty="0">
                <a:latin typeface="Courier New" panose="02070309020205020404" pitchFamily="49" charset="0"/>
              </a:rPr>
              <a:t> </a:t>
            </a:r>
            <a:r>
              <a:rPr lang="ru" altLang="ru-RU" sz="600" dirty="0" err="1">
                <a:latin typeface="Courier New" panose="02070309020205020404" pitchFamily="49" charset="0"/>
              </a:rPr>
              <a:t>тристик</a:t>
            </a:r>
            <a:r>
              <a:rPr lang="ru" altLang="ru-RU" sz="600" dirty="0">
                <a:latin typeface="Courier New" panose="02070309020205020404" pitchFamily="49" charset="0"/>
              </a:rPr>
              <a:t> </a:t>
            </a:r>
            <a:r>
              <a:rPr lang="ru" altLang="ru-RU" sz="600" dirty="0" err="1">
                <a:latin typeface="Courier New" panose="02070309020205020404" pitchFamily="49" charset="0"/>
              </a:rPr>
              <a:t>виверра </a:t>
            </a:r>
            <a:r>
              <a:rPr lang="ru" altLang="ru-RU" sz="600" dirty="0">
                <a:latin typeface="Courier New" panose="02070309020205020404" pitchFamily="49" charset="0"/>
              </a:rPr>
              <a:t>. Sed at lorem a ante </a:t>
            </a:r>
            <a:r>
              <a:rPr lang="ru" altLang="ru-RU" sz="600" dirty="0" err="1">
                <a:latin typeface="Courier New" panose="02070309020205020404" pitchFamily="49" charset="0"/>
              </a:rPr>
              <a:t>lobortis</a:t>
            </a:r>
            <a:r>
              <a:rPr lang="ru" altLang="ru-RU" sz="600" dirty="0">
                <a:latin typeface="Courier New" panose="02070309020205020404" pitchFamily="49" charset="0"/>
              </a:rPr>
              <a:t> </a:t>
            </a:r>
            <a:r>
              <a:rPr lang="ru" altLang="ru-RU" sz="600" dirty="0" err="1">
                <a:latin typeface="Courier New" panose="02070309020205020404" pitchFamily="49" charset="0"/>
              </a:rPr>
              <a:t>molestie </a:t>
            </a:r>
            <a:r>
              <a:rPr lang="ru" altLang="ru-RU" sz="600" dirty="0">
                <a:latin typeface="Courier New" panose="02070309020205020404" pitchFamily="49" charset="0"/>
              </a:rPr>
              <a:t>. </a:t>
            </a:r>
            <a:r>
              <a:rPr lang="ru" altLang="ru-RU" sz="600" dirty="0" err="1">
                <a:latin typeface="Courier New" panose="02070309020205020404" pitchFamily="49" charset="0"/>
              </a:rPr>
              <a:t>Нулла</a:t>
            </a:r>
            <a:r>
              <a:rPr lang="ru" altLang="ru-RU" sz="600" dirty="0">
                <a:latin typeface="Courier New" panose="02070309020205020404" pitchFamily="49" charset="0"/>
              </a:rPr>
              <a:t> </a:t>
            </a:r>
            <a:r>
              <a:rPr lang="ru" altLang="ru-RU" sz="600" dirty="0" err="1">
                <a:latin typeface="Courier New" panose="02070309020205020404" pitchFamily="49" charset="0"/>
              </a:rPr>
              <a:t>улламкорпер</a:t>
            </a:r>
            <a:r>
              <a:rPr lang="ru" altLang="ru-RU" sz="600" dirty="0">
                <a:latin typeface="Courier New" panose="02070309020205020404" pitchFamily="49" charset="0"/>
              </a:rPr>
              <a:t> </a:t>
            </a:r>
            <a:r>
              <a:rPr lang="ru" altLang="ru-RU" sz="600" dirty="0" err="1">
                <a:latin typeface="Courier New" panose="02070309020205020404" pitchFamily="49" charset="0"/>
              </a:rPr>
              <a:t>урна</a:t>
            </a:r>
            <a:r>
              <a:rPr lang="ru" altLang="ru-RU" sz="600" dirty="0">
                <a:latin typeface="Courier New" panose="02070309020205020404" pitchFamily="49" charset="0"/>
              </a:rPr>
              <a:t> </a:t>
            </a:r>
            <a:r>
              <a:rPr lang="ru" altLang="ru-RU" sz="600" dirty="0" err="1">
                <a:latin typeface="Courier New" panose="02070309020205020404" pitchFamily="49" charset="0"/>
              </a:rPr>
              <a:t>аккумсан </a:t>
            </a:r>
            <a:r>
              <a:rPr lang="ru" altLang="ru-RU" sz="600" dirty="0">
                <a:latin typeface="Courier New" panose="02070309020205020404" pitchFamily="49" charset="0"/>
              </a:rPr>
              <a:t>диам. </a:t>
            </a:r>
            <a:r>
              <a:rPr lang="ru" altLang="ru-RU" sz="600" dirty="0" err="1">
                <a:latin typeface="Courier New" panose="02070309020205020404" pitchFamily="49" charset="0"/>
              </a:rPr>
              <a:t>Аликвам </a:t>
            </a:r>
            <a:r>
              <a:rPr lang="ru" altLang="ru-RU" sz="600" dirty="0">
                <a:latin typeface="Courier New" panose="02070309020205020404" pitchFamily="49" charset="0"/>
              </a:rPr>
              <a:t>нон эрос. </a:t>
            </a:r>
            <a:r>
              <a:rPr lang="ru" altLang="ru-RU" sz="600" dirty="0" err="1">
                <a:latin typeface="Courier New" panose="02070309020205020404" pitchFamily="49" charset="0"/>
              </a:rPr>
              <a:t>Пеллентеск</a:t>
            </a:r>
            <a:r>
              <a:rPr lang="ru" altLang="ru-RU" sz="600" dirty="0">
                <a:latin typeface="Courier New" panose="02070309020205020404" pitchFamily="49" charset="0"/>
              </a:rPr>
              <a:t> </a:t>
            </a:r>
            <a:r>
              <a:rPr lang="ru" altLang="ru-RU" sz="600" dirty="0" err="1">
                <a:latin typeface="Courier New" panose="02070309020205020404" pitchFamily="49" charset="0"/>
              </a:rPr>
              <a:t>экскременты</a:t>
            </a:r>
            <a:r>
              <a:rPr lang="ru" altLang="ru-RU" sz="600" dirty="0">
                <a:latin typeface="Courier New" panose="02070309020205020404" pitchFamily="49" charset="0"/>
              </a:rPr>
              <a:t>   </a:t>
            </a:r>
            <a:r>
              <a:rPr lang="ru" altLang="ru-RU" sz="600" dirty="0" err="1">
                <a:latin typeface="Courier New" panose="02070309020205020404" pitchFamily="49" charset="0"/>
              </a:rPr>
              <a:t>ultricies</a:t>
            </a:r>
            <a:r>
              <a:rPr lang="ru" altLang="ru-RU" sz="600" dirty="0">
                <a:latin typeface="Courier New" panose="02070309020205020404" pitchFamily="49" charset="0"/>
              </a:rPr>
              <a:t> </a:t>
            </a:r>
            <a:r>
              <a:rPr lang="ru" altLang="ru-RU" sz="600" dirty="0" err="1">
                <a:latin typeface="Courier New" panose="02070309020205020404" pitchFamily="49" charset="0"/>
              </a:rPr>
              <a:t>эним </a:t>
            </a:r>
            <a:r>
              <a:rPr lang="ru" altLang="ru-RU" sz="600" dirty="0">
                <a:latin typeface="Courier New" panose="02070309020205020404" pitchFamily="49" charset="0"/>
              </a:rPr>
              <a:t>. Энейский </a:t>
            </a:r>
            <a:r>
              <a:rPr lang="ru" altLang="ru-RU" sz="600" dirty="0" err="1">
                <a:latin typeface="Courier New" panose="02070309020205020404" pitchFamily="49" charset="0"/>
              </a:rPr>
              <a:t>лобортис </a:t>
            </a:r>
            <a:r>
              <a:rPr lang="ru" altLang="ru-RU" sz="600" dirty="0">
                <a:latin typeface="Courier New" panose="02070309020205020404" pitchFamily="49" charset="0"/>
              </a:rPr>
              <a:t>. </a:t>
            </a:r>
            <a:r>
              <a:rPr lang="ru" altLang="ru-RU" sz="600" dirty="0" err="1">
                <a:latin typeface="Courier New" panose="02070309020205020404" pitchFamily="49" charset="0"/>
              </a:rPr>
              <a:t>Нулла</a:t>
            </a:r>
            <a:r>
              <a:rPr lang="ru" altLang="ru-RU" sz="600" dirty="0">
                <a:latin typeface="Courier New" panose="02070309020205020404" pitchFamily="49" charset="0"/>
              </a:rPr>
              <a:t> </a:t>
            </a:r>
            <a:r>
              <a:rPr lang="ru" altLang="ru-RU" sz="600" dirty="0" err="1">
                <a:latin typeface="Courier New" panose="02070309020205020404" pitchFamily="49" charset="0"/>
              </a:rPr>
              <a:t>интердум</a:t>
            </a:r>
            <a:r>
              <a:rPr lang="ru" altLang="ru-RU" sz="600" dirty="0">
                <a:latin typeface="Courier New" panose="02070309020205020404" pitchFamily="49" charset="0"/>
              </a:rPr>
              <a:t> </a:t>
            </a:r>
            <a:r>
              <a:rPr lang="ru" altLang="ru-RU" sz="600" dirty="0" err="1">
                <a:latin typeface="Courier New" panose="02070309020205020404" pitchFamily="49" charset="0"/>
              </a:rPr>
              <a:t>коммодо</a:t>
            </a:r>
            <a:r>
              <a:rPr lang="ru" altLang="ru-RU" sz="600" dirty="0">
                <a:latin typeface="Courier New" panose="02070309020205020404" pitchFamily="49" charset="0"/>
              </a:rPr>
              <a:t> </a:t>
            </a:r>
            <a:r>
              <a:rPr lang="ru" altLang="ru-RU" sz="600" dirty="0" err="1">
                <a:latin typeface="Courier New" panose="02070309020205020404" pitchFamily="49" charset="0"/>
              </a:rPr>
              <a:t>turpis </a:t>
            </a:r>
            <a:r>
              <a:rPr lang="ru" altLang="ru-RU" sz="600" dirty="0">
                <a:latin typeface="Courier New" panose="02070309020205020404" pitchFamily="49" charset="0"/>
              </a:rPr>
              <a:t>. Sed </a:t>
            </a:r>
            <a:r>
              <a:rPr lang="ru" altLang="ru-RU" sz="600" dirty="0" err="1">
                <a:latin typeface="Courier New" panose="02070309020205020404" pitchFamily="49" charset="0"/>
              </a:rPr>
              <a:t>ut </a:t>
            </a:r>
            <a:r>
              <a:rPr lang="ru" altLang="ru-RU" sz="600" dirty="0">
                <a:latin typeface="Courier New" panose="02070309020205020404" pitchFamily="49" charset="0"/>
              </a:rPr>
              <a:t>mi id </a:t>
            </a:r>
            <a:r>
              <a:rPr lang="ru" altLang="ru-RU" sz="600" dirty="0" err="1">
                <a:latin typeface="Courier New" panose="02070309020205020404" pitchFamily="49" charset="0"/>
              </a:rPr>
              <a:t>elit</a:t>
            </a:r>
            <a:r>
              <a:rPr lang="ru" altLang="ru-RU" sz="600" dirty="0">
                <a:latin typeface="Courier New" panose="02070309020205020404" pitchFamily="49" charset="0"/>
              </a:rPr>
              <a:t> </a:t>
            </a:r>
            <a:r>
              <a:rPr lang="ru" altLang="ru-RU" sz="600" dirty="0" err="1">
                <a:latin typeface="Courier New" panose="02070309020205020404" pitchFamily="49" charset="0"/>
              </a:rPr>
              <a:t>транспортные средства</a:t>
            </a:r>
            <a:r>
              <a:rPr lang="ru" altLang="ru-RU" sz="600" dirty="0">
                <a:latin typeface="Courier New" panose="02070309020205020404" pitchFamily="49" charset="0"/>
              </a:rPr>
              <a:t> </a:t>
            </a:r>
            <a:r>
              <a:rPr lang="ru" altLang="ru-RU" sz="600" dirty="0" err="1">
                <a:latin typeface="Courier New" panose="02070309020205020404" pitchFamily="49" charset="0"/>
              </a:rPr>
              <a:t>соллицитудин </a:t>
            </a:r>
            <a:r>
              <a:rPr lang="ru" altLang="ru-RU" sz="600" dirty="0">
                <a:latin typeface="Courier New" panose="02070309020205020404" pitchFamily="49" charset="0"/>
              </a:rPr>
              <a:t>. Sed </a:t>
            </a:r>
            <a:r>
              <a:rPr lang="ru" altLang="ru-RU" sz="600" dirty="0" err="1">
                <a:latin typeface="Courier New" panose="02070309020205020404" pitchFamily="49" charset="0"/>
              </a:rPr>
              <a:t>lobortis </a:t>
            </a:r>
            <a:r>
              <a:rPr lang="ru" altLang="ru-RU" sz="600" dirty="0">
                <a:latin typeface="Courier New" panose="02070309020205020404" pitchFamily="49" charset="0"/>
              </a:rPr>
              <a:t>, ligula sit </a:t>
            </a:r>
            <a:r>
              <a:rPr lang="ru" altLang="ru-RU" sz="600" dirty="0" err="1">
                <a:latin typeface="Courier New" panose="02070309020205020404" pitchFamily="49" charset="0"/>
              </a:rPr>
              <a:t>amet</a:t>
            </a:r>
            <a:r>
              <a:rPr lang="ru" altLang="ru-RU" sz="600" dirty="0">
                <a:latin typeface="Courier New" panose="02070309020205020404" pitchFamily="49" charset="0"/>
              </a:rPr>
              <a:t> </a:t>
            </a:r>
            <a:r>
              <a:rPr lang="ru" altLang="ru-RU" sz="600" dirty="0" err="1">
                <a:latin typeface="Courier New" panose="02070309020205020404" pitchFamily="49" charset="0"/>
              </a:rPr>
              <a:t>euismod</a:t>
            </a:r>
            <a:r>
              <a:rPr lang="ru" altLang="ru-RU" sz="600" dirty="0">
                <a:latin typeface="Courier New" panose="02070309020205020404" pitchFamily="49" charset="0"/>
              </a:rPr>
              <a:t> </a:t>
            </a:r>
            <a:r>
              <a:rPr lang="ru" altLang="ru-RU" sz="600" dirty="0" err="1">
                <a:latin typeface="Courier New" panose="02070309020205020404" pitchFamily="49" charset="0"/>
              </a:rPr>
              <a:t>egestas </a:t>
            </a:r>
            <a:r>
              <a:rPr lang="ru" altLang="ru-RU" sz="600" dirty="0">
                <a:latin typeface="Courier New" panose="02070309020205020404" pitchFamily="49" charset="0"/>
              </a:rPr>
              <a:t>, mi ante </a:t>
            </a:r>
            <a:r>
              <a:rPr lang="ru" altLang="ru-RU" sz="600" dirty="0" err="1">
                <a:latin typeface="Courier New" panose="02070309020205020404" pitchFamily="49" charset="0"/>
              </a:rPr>
              <a:t>iaculis</a:t>
            </a:r>
            <a:r>
              <a:rPr lang="ru" altLang="ru-RU" sz="600" dirty="0">
                <a:latin typeface="Courier New" panose="02070309020205020404" pitchFamily="49" charset="0"/>
              </a:rPr>
              <a:t> </a:t>
            </a:r>
            <a:r>
              <a:rPr lang="ru" altLang="ru-RU" sz="600" dirty="0" err="1">
                <a:latin typeface="Courier New" panose="02070309020205020404" pitchFamily="49" charset="0"/>
              </a:rPr>
              <a:t>nunc </a:t>
            </a:r>
            <a:r>
              <a:rPr lang="ru" altLang="ru-RU" sz="600" dirty="0">
                <a:latin typeface="Courier New" panose="02070309020205020404" pitchFamily="49" charset="0"/>
              </a:rPr>
              <a:t>, </a:t>
            </a:r>
            <a:r>
              <a:rPr lang="ru" altLang="ru-RU" sz="600" dirty="0" err="1">
                <a:latin typeface="Courier New" panose="02070309020205020404" pitchFamily="49" charset="0"/>
              </a:rPr>
              <a:t>ut</a:t>
            </a:r>
            <a:r>
              <a:rPr lang="ru" altLang="ru-RU" sz="600" dirty="0">
                <a:latin typeface="Courier New" panose="02070309020205020404" pitchFamily="49" charset="0"/>
              </a:rPr>
              <a:t> </a:t>
            </a:r>
            <a:r>
              <a:rPr lang="ru" altLang="ru-RU" sz="600" dirty="0" err="1">
                <a:latin typeface="Courier New" panose="02070309020205020404" pitchFamily="49" charset="0"/>
              </a:rPr>
              <a:t>rhoncus </a:t>
            </a:r>
            <a:r>
              <a:rPr lang="ru" altLang="ru-RU" sz="600" dirty="0">
                <a:latin typeface="Courier New" panose="02070309020205020404" pitchFamily="49" charset="0"/>
              </a:rPr>
              <a:t>magna </a:t>
            </a:r>
            <a:r>
              <a:rPr lang="ru" altLang="ru-RU" sz="600" dirty="0" err="1">
                <a:latin typeface="Courier New" panose="02070309020205020404" pitchFamily="49" charset="0"/>
              </a:rPr>
              <a:t>lectus </a:t>
            </a:r>
            <a:r>
              <a:rPr lang="ru" altLang="ru-RU" sz="600" dirty="0">
                <a:latin typeface="Courier New" panose="02070309020205020404" pitchFamily="49" charset="0"/>
              </a:rPr>
              <a:t>ac </a:t>
            </a:r>
            <a:r>
              <a:rPr lang="ru" altLang="ru-RU" sz="600" dirty="0" err="1">
                <a:latin typeface="Courier New" panose="02070309020205020404" pitchFamily="49" charset="0"/>
              </a:rPr>
              <a:t>arcu </a:t>
            </a:r>
            <a:r>
              <a:rPr lang="ru" altLang="ru-RU" sz="600" dirty="0">
                <a:latin typeface="Courier New" panose="02070309020205020404" pitchFamily="49" charset="0"/>
              </a:rPr>
              <a:t>. В доме с </a:t>
            </a:r>
            <a:r>
              <a:rPr lang="ru" altLang="ru-RU" sz="600" dirty="0" err="1">
                <a:latin typeface="Courier New" panose="02070309020205020404" pitchFamily="49" charset="0"/>
              </a:rPr>
              <a:t>проживанием</a:t>
            </a:r>
            <a:r>
              <a:rPr lang="ru" altLang="ru-RU" sz="600" dirty="0">
                <a:latin typeface="Courier New" panose="02070309020205020404" pitchFamily="49" charset="0"/>
              </a:rPr>
              <a:t> </a:t>
            </a:r>
            <a:r>
              <a:rPr lang="ru" altLang="ru-RU" sz="600" dirty="0" err="1">
                <a:latin typeface="Courier New" panose="02070309020205020404" pitchFamily="49" charset="0"/>
              </a:rPr>
              <a:t>плато</a:t>
            </a:r>
            <a:r>
              <a:rPr lang="ru" altLang="ru-RU" sz="600" dirty="0">
                <a:latin typeface="Courier New" panose="02070309020205020404" pitchFamily="49" charset="0"/>
              </a:rPr>
              <a:t>   </a:t>
            </a:r>
            <a:r>
              <a:rPr lang="ru" altLang="ru-RU" sz="600" dirty="0" err="1">
                <a:latin typeface="Courier New" panose="02070309020205020404" pitchFamily="49" charset="0"/>
              </a:rPr>
              <a:t>изречение </a:t>
            </a:r>
            <a:r>
              <a:rPr lang="ru" altLang="ru-RU" sz="600" dirty="0">
                <a:latin typeface="Courier New" panose="02070309020205020404" pitchFamily="49" charset="0"/>
              </a:rPr>
              <a:t>. Proin </a:t>
            </a:r>
            <a:r>
              <a:rPr lang="ru" altLang="ru-RU" sz="600" dirty="0" err="1">
                <a:latin typeface="Courier New" panose="02070309020205020404" pitchFamily="49" charset="0"/>
              </a:rPr>
              <a:t>quis </a:t>
            </a:r>
            <a:r>
              <a:rPr lang="ru" altLang="ru-RU" sz="600" dirty="0">
                <a:latin typeface="Courier New" panose="02070309020205020404" pitchFamily="49" charset="0"/>
              </a:rPr>
              <a:t>ligula vitae </a:t>
            </a:r>
            <a:r>
              <a:rPr lang="ru" altLang="ru-RU" sz="600" dirty="0" err="1">
                <a:latin typeface="Courier New" panose="02070309020205020404" pitchFamily="49" charset="0"/>
              </a:rPr>
              <a:t>quam </a:t>
            </a:r>
            <a:r>
              <a:rPr lang="ru" altLang="ru-RU" sz="600" dirty="0">
                <a:latin typeface="Courier New" panose="02070309020205020404" pitchFamily="49" charset="0"/>
              </a:rPr>
              <a:t>pharetra </a:t>
            </a:r>
            <a:r>
              <a:rPr lang="ru" altLang="ru-RU" sz="600" dirty="0" err="1">
                <a:latin typeface="Courier New" panose="02070309020205020404" pitchFamily="49" charset="0"/>
              </a:rPr>
              <a:t>adipiscing </a:t>
            </a:r>
            <a:r>
              <a:rPr lang="ru" altLang="ru-RU" sz="600" dirty="0">
                <a:latin typeface="Courier New" panose="02070309020205020404" pitchFamily="49" charset="0"/>
              </a:rPr>
              <a:t>. </a:t>
            </a:r>
            <a:r>
              <a:rPr lang="ru" altLang="ru-RU" sz="600" dirty="0" err="1">
                <a:latin typeface="Courier New" panose="02070309020205020404" pitchFamily="49" charset="0"/>
              </a:rPr>
              <a:t>Пеллентеск</a:t>
            </a:r>
            <a:r>
              <a:rPr lang="ru" altLang="ru-RU" sz="600" dirty="0">
                <a:latin typeface="Courier New" panose="02070309020205020404" pitchFamily="49" charset="0"/>
              </a:rPr>
              <a:t>   </a:t>
            </a:r>
            <a:r>
              <a:rPr lang="ru" altLang="ru-RU" sz="600" dirty="0" err="1">
                <a:latin typeface="Courier New" panose="02070309020205020404" pitchFamily="49" charset="0"/>
              </a:rPr>
              <a:t>tincidunt</a:t>
            </a:r>
            <a:r>
              <a:rPr lang="ru" altLang="ru-RU" sz="600" dirty="0">
                <a:latin typeface="Courier New" panose="02070309020205020404" pitchFamily="49" charset="0"/>
              </a:rPr>
              <a:t> </a:t>
            </a:r>
            <a:r>
              <a:rPr lang="ru" altLang="ru-RU" sz="600" dirty="0" err="1">
                <a:latin typeface="Courier New" panose="02070309020205020404" pitchFamily="49" charset="0"/>
              </a:rPr>
              <a:t>подозрение</a:t>
            </a:r>
            <a:r>
              <a:rPr lang="ru" altLang="ru-RU" sz="600" dirty="0">
                <a:latin typeface="Courier New" panose="02070309020205020404" pitchFamily="49" charset="0"/>
              </a:rPr>
              <a:t> </a:t>
            </a:r>
            <a:r>
              <a:rPr lang="ru" altLang="ru-RU" sz="600" dirty="0" err="1">
                <a:latin typeface="Courier New" panose="02070309020205020404" pitchFamily="49" charset="0"/>
              </a:rPr>
              <a:t>nibh </a:t>
            </a:r>
            <a:r>
              <a:rPr lang="ru" altLang="ru-RU" sz="600" dirty="0">
                <a:latin typeface="Courier New" panose="02070309020205020404" pitchFamily="49" charset="0"/>
              </a:rPr>
              <a:t>. Ut fermentum </a:t>
            </a:r>
            <a:r>
              <a:rPr lang="ru" altLang="ru-RU" sz="600" dirty="0" err="1">
                <a:latin typeface="Courier New" panose="02070309020205020404" pitchFamily="49" charset="0"/>
              </a:rPr>
              <a:t>suscipit</a:t>
            </a:r>
            <a:r>
              <a:rPr lang="ru" altLang="ru-RU" sz="600" dirty="0">
                <a:latin typeface="Courier New" panose="02070309020205020404" pitchFamily="49" charset="0"/>
              </a:rPr>
              <a:t> </a:t>
            </a:r>
            <a:r>
              <a:rPr lang="ru" altLang="ru-RU" sz="600" dirty="0" err="1">
                <a:latin typeface="Courier New" panose="02070309020205020404" pitchFamily="49" charset="0"/>
              </a:rPr>
              <a:t>просто </a:t>
            </a:r>
            <a:r>
              <a:rPr lang="ru" altLang="ru-RU" sz="600" dirty="0">
                <a:latin typeface="Courier New" panose="02070309020205020404" pitchFamily="49" charset="0"/>
              </a:rPr>
              <a:t>.&lt;/p&gt;</a:t>
            </a:r>
          </a:p>
          <a:p>
            <a:pPr>
              <a:lnSpc>
                <a:spcPct val="80000"/>
              </a:lnSpc>
              <a:buFont typeface="Wingdings" panose="05000000000000000000" pitchFamily="2" charset="2"/>
              <a:buNone/>
            </a:pPr>
            <a:r>
              <a:rPr lang="ru" altLang="ru-RU" sz="600" dirty="0">
                <a:latin typeface="Courier New" panose="02070309020205020404" pitchFamily="49" charset="0"/>
              </a:rPr>
              <a:t>&lt;p&gt; </a:t>
            </a:r>
            <a:r>
              <a:rPr lang="ru" altLang="ru-RU" sz="600" dirty="0" err="1">
                <a:latin typeface="Courier New" panose="02070309020205020404" pitchFamily="49" charset="0"/>
              </a:rPr>
              <a:t>Фусция</a:t>
            </a:r>
            <a:r>
              <a:rPr lang="ru" altLang="ru-RU" sz="600" dirty="0">
                <a:latin typeface="Courier New" panose="02070309020205020404" pitchFamily="49" charset="0"/>
              </a:rPr>
              <a:t> </a:t>
            </a:r>
            <a:r>
              <a:rPr lang="ru" altLang="ru-RU" sz="600" dirty="0" err="1">
                <a:latin typeface="Courier New" panose="02070309020205020404" pitchFamily="49" charset="0"/>
              </a:rPr>
              <a:t>пурус</a:t>
            </a:r>
            <a:r>
              <a:rPr lang="ru" altLang="ru-RU" sz="600" dirty="0">
                <a:latin typeface="Courier New" panose="02070309020205020404" pitchFamily="49" charset="0"/>
              </a:rPr>
              <a:t> </a:t>
            </a:r>
            <a:r>
              <a:rPr lang="ru" altLang="ru-RU" sz="600" dirty="0" err="1">
                <a:latin typeface="Courier New" panose="02070309020205020404" pitchFamily="49" charset="0"/>
              </a:rPr>
              <a:t>lectus </a:t>
            </a:r>
            <a:r>
              <a:rPr lang="ru" altLang="ru-RU" sz="600" dirty="0">
                <a:latin typeface="Courier New" panose="02070309020205020404" pitchFamily="49" charset="0"/>
              </a:rPr>
              <a:t>, </a:t>
            </a:r>
            <a:r>
              <a:rPr lang="ru" altLang="ru-RU" sz="600" dirty="0" err="1">
                <a:latin typeface="Courier New" panose="02070309020205020404" pitchFamily="49" charset="0"/>
              </a:rPr>
              <a:t>ultricies</a:t>
            </a:r>
            <a:r>
              <a:rPr lang="ru" altLang="ru-RU" sz="600" dirty="0">
                <a:latin typeface="Courier New" panose="02070309020205020404" pitchFamily="49" charset="0"/>
              </a:rPr>
              <a:t> </a:t>
            </a:r>
            <a:r>
              <a:rPr lang="ru" altLang="ru-RU" sz="600" dirty="0" err="1">
                <a:latin typeface="Courier New" panose="02070309020205020404" pitchFamily="49" charset="0"/>
              </a:rPr>
              <a:t>nec </a:t>
            </a:r>
            <a:r>
              <a:rPr lang="ru" altLang="ru-RU" sz="600" dirty="0">
                <a:latin typeface="Courier New" panose="02070309020205020404" pitchFamily="49" charset="0"/>
              </a:rPr>
              <a:t>, </a:t>
            </a:r>
            <a:r>
              <a:rPr lang="ru" altLang="ru-RU" sz="600" dirty="0" err="1">
                <a:latin typeface="Courier New" panose="02070309020205020404" pitchFamily="49" charset="0"/>
              </a:rPr>
              <a:t>aliquam </a:t>
            </a:r>
            <a:r>
              <a:rPr lang="ru" altLang="ru-RU" sz="600" dirty="0">
                <a:latin typeface="Courier New" panose="02070309020205020404" pitchFamily="49" charset="0"/>
              </a:rPr>
              <a:t>at, </a:t>
            </a:r>
            <a:r>
              <a:rPr lang="ru" altLang="ru-RU" sz="600" dirty="0" err="1">
                <a:latin typeface="Courier New" panose="02070309020205020404" pitchFamily="49" charset="0"/>
              </a:rPr>
              <a:t>facilisis </a:t>
            </a:r>
            <a:r>
              <a:rPr lang="ru" altLang="ru-RU" sz="600" dirty="0">
                <a:latin typeface="Courier New" panose="02070309020205020404" pitchFamily="49" charset="0"/>
              </a:rPr>
              <a:t>id, </a:t>
            </a:r>
            <a:r>
              <a:rPr lang="ru" altLang="ru-RU" sz="600" dirty="0" err="1">
                <a:latin typeface="Courier New" panose="02070309020205020404" pitchFamily="49" charset="0"/>
              </a:rPr>
              <a:t>arcu </a:t>
            </a:r>
            <a:r>
              <a:rPr lang="ru" altLang="ru-RU" sz="600" dirty="0">
                <a:latin typeface="Courier New" panose="02070309020205020404" pitchFamily="49" charset="0"/>
              </a:rPr>
              <a:t>. Вестибулум, где </a:t>
            </a:r>
            <a:r>
              <a:rPr lang="ru" altLang="ru-RU" sz="600" dirty="0" err="1">
                <a:latin typeface="Courier New" panose="02070309020205020404" pitchFamily="49" charset="0"/>
              </a:rPr>
              <a:t>я вел массу ворот , </a:t>
            </a:r>
            <a:r>
              <a:rPr lang="ru" altLang="ru-RU" sz="600" dirty="0">
                <a:latin typeface="Courier New" panose="02070309020205020404" pitchFamily="49" charset="0"/>
              </a:rPr>
              <a:t>хендрерит . </a:t>
            </a:r>
            <a:r>
              <a:rPr lang="ru" altLang="ru-RU" sz="600" dirty="0" err="1">
                <a:latin typeface="Courier New" panose="02070309020205020404" pitchFamily="49" charset="0"/>
              </a:rPr>
              <a:t>Нулла</a:t>
            </a:r>
            <a:r>
              <a:rPr lang="ru" altLang="ru-RU" sz="600" dirty="0">
                <a:latin typeface="Courier New" panose="02070309020205020404" pitchFamily="49" charset="0"/>
              </a:rPr>
              <a:t> </a:t>
            </a:r>
            <a:r>
              <a:rPr lang="ru" altLang="ru-RU" sz="600" dirty="0" err="1">
                <a:latin typeface="Courier New" panose="02070309020205020404" pitchFamily="49" charset="0"/>
              </a:rPr>
              <a:t>улламкорпер </a:t>
            </a:r>
            <a:r>
              <a:rPr lang="ru" altLang="ru-RU" sz="600" dirty="0">
                <a:latin typeface="Courier New" panose="02070309020205020404" pitchFamily="49" charset="0"/>
              </a:rPr>
              <a:t>ligula </a:t>
            </a:r>
            <a:r>
              <a:rPr lang="ru" altLang="ru-RU" sz="600" dirty="0" err="1">
                <a:latin typeface="Courier New" panose="02070309020205020404" pitchFamily="49" charset="0"/>
              </a:rPr>
              <a:t>nec</a:t>
            </a:r>
            <a:r>
              <a:rPr lang="ru" altLang="ru-RU" sz="600" dirty="0">
                <a:latin typeface="Courier New" panose="02070309020205020404" pitchFamily="49" charset="0"/>
              </a:rPr>
              <a:t> </a:t>
            </a:r>
            <a:r>
              <a:rPr lang="ru" altLang="ru-RU" sz="600" dirty="0" err="1">
                <a:latin typeface="Courier New" panose="02070309020205020404" pitchFamily="49" charset="0"/>
              </a:rPr>
              <a:t>lectus </a:t>
            </a:r>
            <a:r>
              <a:rPr lang="ru" altLang="ru-RU" sz="600" dirty="0">
                <a:latin typeface="Courier New" panose="02070309020205020404" pitchFamily="49" charset="0"/>
              </a:rPr>
              <a:t>. </a:t>
            </a:r>
            <a:r>
              <a:rPr lang="ru" altLang="ru-RU" sz="600" dirty="0" err="1">
                <a:latin typeface="Courier New" panose="02070309020205020404" pitchFamily="49" charset="0"/>
              </a:rPr>
              <a:t>Киске</a:t>
            </a:r>
            <a:r>
              <a:rPr lang="ru" altLang="ru-RU" sz="600" dirty="0">
                <a:latin typeface="Courier New" panose="02070309020205020404" pitchFamily="49" charset="0"/>
              </a:rPr>
              <a:t>   </a:t>
            </a:r>
            <a:r>
              <a:rPr lang="ru" altLang="ru-RU" sz="600" dirty="0" err="1">
                <a:latin typeface="Courier New" panose="02070309020205020404" pitchFamily="49" charset="0"/>
              </a:rPr>
              <a:t>tempor </a:t>
            </a:r>
            <a:r>
              <a:rPr lang="ru" altLang="ru-RU" sz="600" dirty="0">
                <a:latin typeface="Courier New" panose="02070309020205020404" pitchFamily="49" charset="0"/>
              </a:rPr>
              <a:t>, </a:t>
            </a:r>
            <a:r>
              <a:rPr lang="ru" altLang="ru-RU" sz="600" dirty="0" err="1">
                <a:latin typeface="Courier New" panose="02070309020205020404" pitchFamily="49" charset="0"/>
              </a:rPr>
              <a:t>augue </a:t>
            </a:r>
            <a:r>
              <a:rPr lang="ru" altLang="ru-RU" sz="600" dirty="0">
                <a:latin typeface="Courier New" panose="02070309020205020404" pitchFamily="49" charset="0"/>
              </a:rPr>
              <a:t>in </a:t>
            </a:r>
            <a:r>
              <a:rPr lang="ru" altLang="ru-RU" sz="600" dirty="0" err="1">
                <a:latin typeface="Courier New" panose="02070309020205020404" pitchFamily="49" charset="0"/>
              </a:rPr>
              <a:t>molestie </a:t>
            </a:r>
            <a:r>
              <a:rPr lang="ru" altLang="ru-RU" sz="600" dirty="0">
                <a:latin typeface="Courier New" panose="02070309020205020404" pitchFamily="49" charset="0"/>
              </a:rPr>
              <a:t>gradida, eros </a:t>
            </a:r>
            <a:r>
              <a:rPr lang="ru" altLang="ru-RU" sz="600" dirty="0" err="1">
                <a:latin typeface="Courier New" panose="02070309020205020404" pitchFamily="49" charset="0"/>
              </a:rPr>
              <a:t>arcu</a:t>
            </a:r>
            <a:r>
              <a:rPr lang="ru" altLang="ru-RU" sz="600" dirty="0">
                <a:latin typeface="Courier New" panose="02070309020205020404" pitchFamily="49" charset="0"/>
              </a:rPr>
              <a:t> </a:t>
            </a:r>
            <a:r>
              <a:rPr lang="ru" altLang="ru-RU" sz="600" dirty="0" err="1">
                <a:latin typeface="Courier New" panose="02070309020205020404" pitchFamily="49" charset="0"/>
              </a:rPr>
              <a:t>лактус</a:t>
            </a:r>
            <a:r>
              <a:rPr lang="ru" altLang="ru-RU" sz="600" dirty="0">
                <a:latin typeface="Courier New" panose="02070309020205020404" pitchFamily="49" charset="0"/>
              </a:rPr>
              <a:t> </a:t>
            </a:r>
            <a:r>
              <a:rPr lang="ru" altLang="ru-RU" sz="600" dirty="0" err="1">
                <a:latin typeface="Courier New" panose="02070309020205020404" pitchFamily="49" charset="0"/>
              </a:rPr>
              <a:t>tortor </a:t>
            </a:r>
            <a:r>
              <a:rPr lang="ru" altLang="ru-RU" sz="600" dirty="0">
                <a:latin typeface="Courier New" panose="02070309020205020404" pitchFamily="49" charset="0"/>
              </a:rPr>
              <a:t>, </a:t>
            </a:r>
            <a:r>
              <a:rPr lang="ru" altLang="ru-RU" sz="600" dirty="0" err="1">
                <a:latin typeface="Courier New" panose="02070309020205020404" pitchFamily="49" charset="0"/>
              </a:rPr>
              <a:t>ес</a:t>
            </a:r>
            <a:r>
              <a:rPr lang="ru" altLang="ru-RU" sz="600" dirty="0">
                <a:latin typeface="Courier New" panose="02070309020205020404" pitchFamily="49" charset="0"/>
              </a:rPr>
              <a:t> </a:t>
            </a:r>
            <a:r>
              <a:rPr lang="ru" altLang="ru-RU" sz="600" dirty="0" err="1">
                <a:latin typeface="Courier New" panose="02070309020205020404" pitchFamily="49" charset="0"/>
              </a:rPr>
              <a:t>dignissim </a:t>
            </a:r>
            <a:r>
              <a:rPr lang="ru" altLang="ru-RU" sz="600" dirty="0">
                <a:latin typeface="Courier New" panose="02070309020205020404" pitchFamily="49" charset="0"/>
              </a:rPr>
              <a:t>диам </a:t>
            </a:r>
            <a:r>
              <a:rPr lang="ru" altLang="ru-RU" sz="600" dirty="0" err="1">
                <a:latin typeface="Courier New" panose="02070309020205020404" pitchFamily="49" charset="0"/>
              </a:rPr>
              <a:t>урна </a:t>
            </a:r>
            <a:r>
              <a:rPr lang="ru" altLang="ru-RU" sz="600" dirty="0">
                <a:latin typeface="Courier New" panose="02070309020205020404" pitchFamily="49" charset="0"/>
              </a:rPr>
              <a:t>сед </a:t>
            </a:r>
            <a:r>
              <a:rPr lang="ru" altLang="ru-RU" sz="600" dirty="0" err="1">
                <a:latin typeface="Courier New" panose="02070309020205020404" pitchFamily="49" charset="0"/>
              </a:rPr>
              <a:t>урна </a:t>
            </a:r>
            <a:r>
              <a:rPr lang="ru" altLang="ru-RU" sz="600" dirty="0">
                <a:latin typeface="Courier New" panose="02070309020205020404" pitchFamily="49" charset="0"/>
              </a:rPr>
              <a:t>. Ut dictum </a:t>
            </a:r>
            <a:r>
              <a:rPr lang="ru" altLang="ru-RU" sz="600" dirty="0" err="1">
                <a:latin typeface="Courier New" panose="02070309020205020404" pitchFamily="49" charset="0"/>
              </a:rPr>
              <a:t>ultrices</a:t>
            </a:r>
            <a:r>
              <a:rPr lang="ru" altLang="ru-RU" sz="600" dirty="0">
                <a:latin typeface="Courier New" panose="02070309020205020404" pitchFamily="49" charset="0"/>
              </a:rPr>
              <a:t> </a:t>
            </a:r>
            <a:r>
              <a:rPr lang="ru" altLang="ru-RU" sz="600" dirty="0" err="1">
                <a:latin typeface="Courier New" panose="02070309020205020404" pitchFamily="49" charset="0"/>
              </a:rPr>
              <a:t>lacus </a:t>
            </a:r>
            <a:r>
              <a:rPr lang="ru" altLang="ru-RU" sz="600" dirty="0">
                <a:latin typeface="Courier New" panose="02070309020205020404" pitchFamily="49" charset="0"/>
              </a:rPr>
              <a:t>. В hac </a:t>
            </a:r>
            <a:r>
              <a:rPr lang="ru" altLang="ru-RU" sz="600" dirty="0" err="1">
                <a:latin typeface="Courier New" panose="02070309020205020404" pitchFamily="49" charset="0"/>
              </a:rPr>
              <a:t>habitasse</a:t>
            </a:r>
            <a:r>
              <a:rPr lang="ru" altLang="ru-RU" sz="600" dirty="0">
                <a:latin typeface="Courier New" panose="02070309020205020404" pitchFamily="49" charset="0"/>
              </a:rPr>
              <a:t> </a:t>
            </a:r>
            <a:r>
              <a:rPr lang="ru" altLang="ru-RU" sz="600" dirty="0" err="1">
                <a:latin typeface="Courier New" panose="02070309020205020404" pitchFamily="49" charset="0"/>
              </a:rPr>
              <a:t>плато</a:t>
            </a:r>
            <a:r>
              <a:rPr lang="ru" altLang="ru-RU" sz="600" dirty="0">
                <a:latin typeface="Courier New" panose="02070309020205020404" pitchFamily="49" charset="0"/>
              </a:rPr>
              <a:t> </a:t>
            </a:r>
            <a:r>
              <a:rPr lang="ru" altLang="ru-RU" sz="600" dirty="0" err="1">
                <a:latin typeface="Courier New" panose="02070309020205020404" pitchFamily="49" charset="0"/>
              </a:rPr>
              <a:t>изречение </a:t>
            </a:r>
            <a:r>
              <a:rPr lang="ru" altLang="ru-RU" sz="600" dirty="0">
                <a:latin typeface="Courier New" panose="02070309020205020404" pitchFamily="49" charset="0"/>
              </a:rPr>
              <a:t>. </a:t>
            </a:r>
            <a:r>
              <a:rPr lang="ru" altLang="ru-RU" sz="600" dirty="0" err="1">
                <a:latin typeface="Courier New" panose="02070309020205020404" pitchFamily="49" charset="0"/>
              </a:rPr>
              <a:t>Suspendisse </a:t>
            </a:r>
            <a:r>
              <a:rPr lang="ru" altLang="ru-RU" sz="600" dirty="0">
                <a:latin typeface="Courier New" panose="02070309020205020404" pitchFamily="49" charset="0"/>
              </a:rPr>
              <a:t>sed </a:t>
            </a:r>
            <a:r>
              <a:rPr lang="ru" altLang="ru-RU" sz="600" dirty="0" err="1">
                <a:latin typeface="Courier New" panose="02070309020205020404" pitchFamily="49" charset="0"/>
              </a:rPr>
              <a:t>purus</a:t>
            </a:r>
            <a:r>
              <a:rPr lang="ru" altLang="ru-RU" sz="600" dirty="0">
                <a:latin typeface="Courier New" panose="02070309020205020404" pitchFamily="49" charset="0"/>
              </a:rPr>
              <a:t> </a:t>
            </a:r>
            <a:r>
              <a:rPr lang="ru" altLang="ru-RU" sz="600" dirty="0" err="1">
                <a:latin typeface="Courier New" panose="02070309020205020404" pitchFamily="49" charset="0"/>
              </a:rPr>
              <a:t>бландит</a:t>
            </a:r>
            <a:r>
              <a:rPr lang="ru" altLang="ru-RU" sz="600" dirty="0">
                <a:latin typeface="Courier New" panose="02070309020205020404" pitchFamily="49" charset="0"/>
              </a:rPr>
              <a:t> </a:t>
            </a:r>
            <a:r>
              <a:rPr lang="ru" altLang="ru-RU" sz="600" dirty="0" err="1">
                <a:latin typeface="Courier New" panose="02070309020205020404" pitchFamily="49" charset="0"/>
              </a:rPr>
              <a:t>метус</a:t>
            </a:r>
            <a:r>
              <a:rPr lang="ru" altLang="ru-RU" sz="600" dirty="0">
                <a:latin typeface="Courier New" panose="02070309020205020404" pitchFamily="49" charset="0"/>
              </a:rPr>
              <a:t> </a:t>
            </a:r>
            <a:r>
              <a:rPr lang="ru" altLang="ru-RU" sz="600" dirty="0" err="1">
                <a:latin typeface="Courier New" panose="02070309020205020404" pitchFamily="49" charset="0"/>
              </a:rPr>
              <a:t>ultricies</a:t>
            </a:r>
            <a:r>
              <a:rPr lang="ru" altLang="ru-RU" sz="600" dirty="0">
                <a:latin typeface="Courier New" panose="02070309020205020404" pitchFamily="49" charset="0"/>
              </a:rPr>
              <a:t> </a:t>
            </a:r>
            <a:r>
              <a:rPr lang="ru" altLang="ru-RU" sz="600" dirty="0" err="1">
                <a:latin typeface="Courier New" panose="02070309020205020404" pitchFamily="49" charset="0"/>
              </a:rPr>
              <a:t>восприимчивый </a:t>
            </a:r>
            <a:r>
              <a:rPr lang="ru" altLang="ru-RU" sz="600" dirty="0">
                <a:latin typeface="Courier New" panose="02070309020205020404" pitchFamily="49" charset="0"/>
              </a:rPr>
              <a:t>. Proin diam </a:t>
            </a:r>
            <a:r>
              <a:rPr lang="ru" altLang="ru-RU" sz="600" dirty="0" err="1">
                <a:latin typeface="Courier New" panose="02070309020205020404" pitchFamily="49" charset="0"/>
              </a:rPr>
              <a:t>justo </a:t>
            </a:r>
            <a:r>
              <a:rPr lang="ru" altLang="ru-RU" sz="600" dirty="0">
                <a:latin typeface="Courier New" panose="02070309020205020404" pitchFamily="49" charset="0"/>
              </a:rPr>
              <a:t>, </a:t>
            </a:r>
            <a:r>
              <a:rPr lang="ru" altLang="ru-RU" sz="600" dirty="0" err="1">
                <a:latin typeface="Courier New" panose="02070309020205020404" pitchFamily="49" charset="0"/>
              </a:rPr>
              <a:t>consequat </a:t>
            </a:r>
            <a:r>
              <a:rPr lang="ru" altLang="ru-RU" sz="600" dirty="0">
                <a:latin typeface="Courier New" panose="02070309020205020404" pitchFamily="49" charset="0"/>
              </a:rPr>
              <a:t>id, </a:t>
            </a:r>
            <a:r>
              <a:rPr lang="ru" altLang="ru-RU" sz="600" dirty="0" err="1">
                <a:latin typeface="Courier New" panose="02070309020205020404" pitchFamily="49" charset="0"/>
              </a:rPr>
              <a:t>rhoncus</a:t>
            </a:r>
            <a:r>
              <a:rPr lang="ru" altLang="ru-RU" sz="600" dirty="0">
                <a:latin typeface="Courier New" panose="02070309020205020404" pitchFamily="49" charset="0"/>
              </a:rPr>
              <a:t> </a:t>
            </a:r>
            <a:r>
              <a:rPr lang="ru" altLang="ru-RU" sz="600" dirty="0" err="1">
                <a:latin typeface="Courier New" panose="02070309020205020404" pitchFamily="49" charset="0"/>
              </a:rPr>
              <a:t>eget </a:t>
            </a:r>
            <a:r>
              <a:rPr lang="ru" altLang="ru-RU" sz="600" dirty="0">
                <a:latin typeface="Courier New" panose="02070309020205020404" pitchFamily="49" charset="0"/>
              </a:rPr>
              <a:t>, </a:t>
            </a:r>
            <a:r>
              <a:rPr lang="ru" altLang="ru-RU" sz="600" dirty="0" err="1">
                <a:latin typeface="Courier New" panose="02070309020205020404" pitchFamily="49" charset="0"/>
              </a:rPr>
              <a:t>facilisis</a:t>
            </a:r>
            <a:r>
              <a:rPr lang="ru" altLang="ru-RU" sz="600" dirty="0">
                <a:latin typeface="Courier New" panose="02070309020205020404" pitchFamily="49" charset="0"/>
              </a:rPr>
              <a:t> </a:t>
            </a:r>
            <a:r>
              <a:rPr lang="ru" altLang="ru-RU" sz="600" dirty="0" err="1">
                <a:latin typeface="Courier New" panose="02070309020205020404" pitchFamily="49" charset="0"/>
              </a:rPr>
              <a:t>ут </a:t>
            </a:r>
            <a:r>
              <a:rPr lang="ru" altLang="ru-RU" sz="600" dirty="0">
                <a:latin typeface="Courier New" panose="02070309020205020404" pitchFamily="49" charset="0"/>
              </a:rPr>
              <a:t>, </a:t>
            </a:r>
            <a:r>
              <a:rPr lang="ru" altLang="ru-RU" sz="600" dirty="0" err="1">
                <a:latin typeface="Courier New" panose="02070309020205020404" pitchFamily="49" charset="0"/>
              </a:rPr>
              <a:t>лакус </a:t>
            </a:r>
            <a:r>
              <a:rPr lang="ru" altLang="ru-RU" sz="600" dirty="0">
                <a:latin typeface="Courier New" panose="02070309020205020404" pitchFamily="49" charset="0"/>
              </a:rPr>
              <a:t>. </a:t>
            </a:r>
            <a:r>
              <a:rPr lang="ru" altLang="ru-RU" sz="600" dirty="0" err="1">
                <a:latin typeface="Courier New" panose="02070309020205020404" pitchFamily="49" charset="0"/>
              </a:rPr>
              <a:t>Vivamus</a:t>
            </a:r>
            <a:r>
              <a:rPr lang="ru" altLang="ru-RU" sz="600" dirty="0">
                <a:latin typeface="Courier New" panose="02070309020205020404" pitchFamily="49" charset="0"/>
              </a:rPr>
              <a:t> </a:t>
            </a:r>
            <a:r>
              <a:rPr lang="ru" altLang="ru-RU" sz="600" dirty="0" err="1">
                <a:latin typeface="Courier New" panose="02070309020205020404" pitchFamily="49" charset="0"/>
              </a:rPr>
              <a:t>dignissim </a:t>
            </a:r>
            <a:r>
              <a:rPr lang="ru" altLang="ru-RU" sz="600" dirty="0">
                <a:latin typeface="Courier New" panose="02070309020205020404" pitchFamily="49" charset="0"/>
              </a:rPr>
              <a:t>dui in </a:t>
            </a:r>
            <a:r>
              <a:rPr lang="ru" altLang="ru-RU" sz="600" dirty="0" err="1">
                <a:latin typeface="Courier New" panose="02070309020205020404" pitchFamily="49" charset="0"/>
              </a:rPr>
              <a:t>justo </a:t>
            </a:r>
            <a:r>
              <a:rPr lang="ru" altLang="ru-RU" sz="600" dirty="0">
                <a:latin typeface="Courier New" panose="02070309020205020404" pitchFamily="49" charset="0"/>
              </a:rPr>
              <a:t>. </a:t>
            </a:r>
            <a:r>
              <a:rPr lang="ru" altLang="ru-RU" sz="600" dirty="0" err="1">
                <a:latin typeface="Courier New" panose="02070309020205020404" pitchFamily="49" charset="0"/>
              </a:rPr>
              <a:t>Суспендисс</a:t>
            </a:r>
            <a:r>
              <a:rPr lang="ru" altLang="ru-RU" sz="600" dirty="0">
                <a:latin typeface="Courier New" panose="02070309020205020404" pitchFamily="49" charset="0"/>
              </a:rPr>
              <a:t> </a:t>
            </a:r>
            <a:r>
              <a:rPr lang="ru" altLang="ru-RU" sz="600" dirty="0" err="1">
                <a:latin typeface="Courier New" panose="02070309020205020404" pitchFamily="49" charset="0"/>
              </a:rPr>
              <a:t>элита </a:t>
            </a:r>
            <a:r>
              <a:rPr lang="ru" altLang="ru-RU" sz="600" dirty="0">
                <a:latin typeface="Courier New" panose="02070309020205020404" pitchFamily="49" charset="0"/>
              </a:rPr>
              <a:t>. Нам </a:t>
            </a:r>
            <a:r>
              <a:rPr lang="ru" altLang="ru-RU" sz="600" dirty="0" err="1">
                <a:latin typeface="Courier New" panose="02070309020205020404" pitchFamily="49" charset="0"/>
              </a:rPr>
              <a:t>ничего</a:t>
            </a:r>
            <a:r>
              <a:rPr lang="ru" altLang="ru-RU" sz="600" dirty="0">
                <a:latin typeface="Courier New" panose="02070309020205020404" pitchFamily="49" charset="0"/>
              </a:rPr>
              <a:t> </a:t>
            </a:r>
            <a:r>
              <a:rPr lang="ru" altLang="ru-RU" sz="600" dirty="0" err="1">
                <a:latin typeface="Courier New" panose="02070309020205020404" pitchFamily="49" charset="0"/>
              </a:rPr>
              <a:t>мучитель </a:t>
            </a:r>
            <a:r>
              <a:rPr lang="ru" altLang="ru-RU" sz="600" dirty="0">
                <a:latin typeface="Courier New" panose="02070309020205020404" pitchFamily="49" charset="0"/>
              </a:rPr>
              <a:t>, </a:t>
            </a:r>
            <a:r>
              <a:rPr lang="ru" altLang="ru-RU" sz="600" dirty="0" err="1">
                <a:latin typeface="Courier New" panose="02070309020205020404" pitchFamily="49" charset="0"/>
              </a:rPr>
              <a:t>фрингилья </a:t>
            </a:r>
            <a:r>
              <a:rPr lang="ru" altLang="ru-RU" sz="600" dirty="0">
                <a:latin typeface="Courier New" panose="02070309020205020404" pitchFamily="49" charset="0"/>
              </a:rPr>
              <a:t>сед, </a:t>
            </a:r>
            <a:r>
              <a:rPr lang="ru" altLang="ru-RU" sz="600" dirty="0" err="1">
                <a:latin typeface="Courier New" panose="02070309020205020404" pitchFamily="49" charset="0"/>
              </a:rPr>
              <a:t>фауцибус</a:t>
            </a:r>
            <a:r>
              <a:rPr lang="ru" altLang="ru-RU" sz="600" dirty="0">
                <a:latin typeface="Courier New" panose="02070309020205020404" pitchFamily="49" charset="0"/>
              </a:rPr>
              <a:t> </a:t>
            </a:r>
            <a:r>
              <a:rPr lang="ru" altLang="ru-RU" sz="600" dirty="0" err="1">
                <a:latin typeface="Courier New" panose="02070309020205020404" pitchFamily="49" charset="0"/>
              </a:rPr>
              <a:t>quis </a:t>
            </a:r>
            <a:r>
              <a:rPr lang="ru" altLang="ru-RU" sz="600" dirty="0">
                <a:latin typeface="Courier New" panose="02070309020205020404" pitchFamily="49" charset="0"/>
              </a:rPr>
              <a:t>, </a:t>
            </a:r>
            <a:r>
              <a:rPr lang="ru" altLang="ru-RU" sz="600" dirty="0" err="1">
                <a:latin typeface="Courier New" panose="02070309020205020404" pitchFamily="49" charset="0"/>
              </a:rPr>
              <a:t>ullamcorper </a:t>
            </a:r>
            <a:r>
              <a:rPr lang="ru" altLang="ru-RU" sz="600" dirty="0">
                <a:latin typeface="Courier New" panose="02070309020205020404" pitchFamily="49" charset="0"/>
              </a:rPr>
              <a:t>a, </a:t>
            </a:r>
            <a:r>
              <a:rPr lang="ru" altLang="ru-RU" sz="600" dirty="0" err="1">
                <a:latin typeface="Courier New" panose="02070309020205020404" pitchFamily="49" charset="0"/>
              </a:rPr>
              <a:t>leo </a:t>
            </a:r>
            <a:r>
              <a:rPr lang="ru" altLang="ru-RU" sz="600" dirty="0">
                <a:latin typeface="Courier New" panose="02070309020205020404" pitchFamily="49" charset="0"/>
              </a:rPr>
              <a:t>. </a:t>
            </a:r>
            <a:r>
              <a:rPr lang="ru" altLang="ru-RU" sz="600" dirty="0" err="1">
                <a:latin typeface="Courier New" panose="02070309020205020404" pitchFamily="49" charset="0"/>
              </a:rPr>
              <a:t>Фуссе</a:t>
            </a:r>
            <a:r>
              <a:rPr lang="ru" altLang="ru-RU" sz="600" dirty="0">
                <a:latin typeface="Courier New" panose="02070309020205020404" pitchFamily="49" charset="0"/>
              </a:rPr>
              <a:t> </a:t>
            </a:r>
            <a:r>
              <a:rPr lang="ru" altLang="ru-RU" sz="600" dirty="0" err="1">
                <a:latin typeface="Courier New" panose="02070309020205020404" pitchFamily="49" charset="0"/>
              </a:rPr>
              <a:t>бландит</a:t>
            </a:r>
            <a:r>
              <a:rPr lang="ru" altLang="ru-RU" sz="600" dirty="0">
                <a:latin typeface="Courier New" panose="02070309020205020404" pitchFamily="49" charset="0"/>
              </a:rPr>
              <a:t> </a:t>
            </a:r>
            <a:r>
              <a:rPr lang="ru" altLang="ru-RU" sz="600" dirty="0" err="1">
                <a:latin typeface="Courier New" panose="02070309020205020404" pitchFamily="49" charset="0"/>
              </a:rPr>
              <a:t>приправа</a:t>
            </a:r>
            <a:r>
              <a:rPr lang="ru" altLang="ru-RU" sz="600" dirty="0">
                <a:latin typeface="Courier New" panose="02070309020205020404" pitchFamily="49" charset="0"/>
              </a:rPr>
              <a:t> </a:t>
            </a:r>
            <a:r>
              <a:rPr lang="ru" altLang="ru-RU" sz="600" dirty="0" err="1">
                <a:latin typeface="Courier New" panose="02070309020205020404" pitchFamily="49" charset="0"/>
              </a:rPr>
              <a:t>турпис </a:t>
            </a:r>
            <a:r>
              <a:rPr lang="ru" altLang="ru-RU" sz="600" dirty="0">
                <a:latin typeface="Courier New" panose="02070309020205020404" pitchFamily="49" charset="0"/>
              </a:rPr>
              <a:t>. Пеллентеск </a:t>
            </a:r>
            <a:r>
              <a:rPr lang="ru" altLang="ru-RU" sz="600" dirty="0" err="1">
                <a:latin typeface="Courier New" panose="02070309020205020404" pitchFamily="49" charset="0"/>
              </a:rPr>
              <a:t>vel odio </a:t>
            </a:r>
            <a:r>
              <a:rPr lang="ru" altLang="ru-RU" sz="600" dirty="0">
                <a:latin typeface="Courier New" panose="02070309020205020404" pitchFamily="49" charset="0"/>
              </a:rPr>
              <a:t>et </a:t>
            </a:r>
            <a:r>
              <a:rPr lang="ru" altLang="ru-RU" sz="600" dirty="0" err="1">
                <a:latin typeface="Courier New" panose="02070309020205020404" pitchFamily="49" charset="0"/>
              </a:rPr>
              <a:t>odio</a:t>
            </a:r>
            <a:r>
              <a:rPr lang="ru" altLang="ru-RU" sz="600" dirty="0">
                <a:latin typeface="Courier New" panose="02070309020205020404" pitchFamily="49" charset="0"/>
              </a:rPr>
              <a:t> </a:t>
            </a:r>
            <a:r>
              <a:rPr lang="ru" altLang="ru-RU" sz="600" dirty="0" err="1">
                <a:latin typeface="Courier New" panose="02070309020205020404" pitchFamily="49" charset="0"/>
              </a:rPr>
              <a:t>подозрение</a:t>
            </a:r>
            <a:r>
              <a:rPr lang="ru" altLang="ru-RU" sz="600" dirty="0">
                <a:latin typeface="Courier New" panose="02070309020205020404" pitchFamily="49" charset="0"/>
              </a:rPr>
              <a:t>   </a:t>
            </a:r>
            <a:r>
              <a:rPr lang="ru" altLang="ru-RU" sz="600" dirty="0" err="1">
                <a:latin typeface="Courier New" panose="02070309020205020404" pitchFamily="49" charset="0"/>
              </a:rPr>
              <a:t>эгестас </a:t>
            </a:r>
            <a:r>
              <a:rPr lang="ru" altLang="ru-RU" sz="600" dirty="0">
                <a:latin typeface="Courier New" panose="02070309020205020404" pitchFamily="49" charset="0"/>
              </a:rPr>
              <a:t>. </a:t>
            </a:r>
            <a:r>
              <a:rPr lang="ru" altLang="ru-RU" sz="600" dirty="0" err="1">
                <a:latin typeface="Courier New" panose="02070309020205020404" pitchFamily="49" charset="0"/>
              </a:rPr>
              <a:t>Нуллам</a:t>
            </a:r>
            <a:r>
              <a:rPr lang="ru" altLang="ru-RU" sz="600" dirty="0">
                <a:latin typeface="Courier New" panose="02070309020205020404" pitchFamily="49" charset="0"/>
              </a:rPr>
              <a:t> </a:t>
            </a:r>
            <a:r>
              <a:rPr lang="ru" altLang="ru-RU" sz="600" dirty="0" err="1">
                <a:latin typeface="Courier New" panose="02070309020205020404" pitchFamily="49" charset="0"/>
              </a:rPr>
              <a:t>улламкорпер</a:t>
            </a:r>
            <a:r>
              <a:rPr lang="ru" altLang="ru-RU" sz="600" dirty="0">
                <a:latin typeface="Courier New" panose="02070309020205020404" pitchFamily="49" charset="0"/>
              </a:rPr>
              <a:t> </a:t>
            </a:r>
            <a:r>
              <a:rPr lang="ru" altLang="ru-RU" sz="600" dirty="0" err="1">
                <a:latin typeface="Courier New" panose="02070309020205020404" pitchFamily="49" charset="0"/>
              </a:rPr>
              <a:t>сагиттис </a:t>
            </a:r>
            <a:r>
              <a:rPr lang="ru" altLang="ru-RU" sz="600" dirty="0">
                <a:latin typeface="Courier New" panose="02070309020205020404" pitchFamily="49" charset="0"/>
              </a:rPr>
              <a:t>ipsum. Меценат </a:t>
            </a:r>
            <a:r>
              <a:rPr lang="ru" altLang="ru-RU" sz="600" dirty="0" err="1">
                <a:latin typeface="Courier New" panose="02070309020205020404" pitchFamily="49" charset="0"/>
              </a:rPr>
              <a:t>фрингилья</a:t>
            </a:r>
            <a:r>
              <a:rPr lang="ru" altLang="ru-RU" sz="600" dirty="0">
                <a:latin typeface="Courier New" panose="02070309020205020404" pitchFamily="49" charset="0"/>
              </a:rPr>
              <a:t> </a:t>
            </a:r>
            <a:r>
              <a:rPr lang="ru" altLang="ru-RU" sz="600" dirty="0" err="1">
                <a:latin typeface="Courier New" panose="02070309020205020404" pitchFamily="49" charset="0"/>
              </a:rPr>
              <a:t>малесуада</a:t>
            </a:r>
            <a:r>
              <a:rPr lang="ru" altLang="ru-RU" sz="600" dirty="0">
                <a:latin typeface="Courier New" panose="02070309020205020404" pitchFamily="49" charset="0"/>
              </a:rPr>
              <a:t> </a:t>
            </a:r>
            <a:r>
              <a:rPr lang="ru" altLang="ru-RU" sz="600" dirty="0" err="1">
                <a:latin typeface="Courier New" panose="02070309020205020404" pitchFamily="49" charset="0"/>
              </a:rPr>
              <a:t>pede </a:t>
            </a:r>
            <a:r>
              <a:rPr lang="ru" altLang="ru-RU" sz="600" dirty="0">
                <a:latin typeface="Courier New" panose="02070309020205020404" pitchFamily="49" charset="0"/>
              </a:rPr>
              <a:t>. Duis </a:t>
            </a:r>
            <a:r>
              <a:rPr lang="ru" altLang="ru-RU" sz="600" dirty="0" err="1">
                <a:latin typeface="Courier New" panose="02070309020205020404" pitchFamily="49" charset="0"/>
              </a:rPr>
              <a:t>ut</a:t>
            </a:r>
            <a:r>
              <a:rPr lang="ru" altLang="ru-RU" sz="600" dirty="0">
                <a:latin typeface="Courier New" panose="02070309020205020404" pitchFamily="49" charset="0"/>
              </a:rPr>
              <a:t> </a:t>
            </a:r>
            <a:r>
              <a:rPr lang="ru" altLang="ru-RU" sz="600" dirty="0" err="1">
                <a:latin typeface="Courier New" panose="02070309020205020404" pitchFamily="49" charset="0"/>
              </a:rPr>
              <a:t>квам </a:t>
            </a:r>
            <a:r>
              <a:rPr lang="ru" altLang="ru-RU" sz="600" dirty="0">
                <a:latin typeface="Courier New" panose="02070309020205020404" pitchFamily="49" charset="0"/>
              </a:rPr>
              <a:t>.&lt;/p&gt;</a:t>
            </a:r>
          </a:p>
          <a:p>
            <a:pPr>
              <a:lnSpc>
                <a:spcPct val="80000"/>
              </a:lnSpc>
              <a:buFont typeface="Wingdings" panose="05000000000000000000" pitchFamily="2" charset="2"/>
              <a:buNone/>
            </a:pPr>
            <a:r>
              <a:rPr lang="ru" altLang="ru-RU" sz="600" dirty="0">
                <a:latin typeface="Courier New" panose="02070309020205020404" pitchFamily="49" charset="0"/>
              </a:rPr>
              <a:t>&lt;/div&gt;</a:t>
            </a:r>
          </a:p>
          <a:p>
            <a:pPr>
              <a:lnSpc>
                <a:spcPct val="80000"/>
              </a:lnSpc>
              <a:buFont typeface="Wingdings" panose="05000000000000000000" pitchFamily="2" charset="2"/>
              <a:buNone/>
            </a:pPr>
            <a:r>
              <a:rPr lang="ru" altLang="ru-RU" sz="600" dirty="0">
                <a:latin typeface="Courier New" panose="02070309020205020404" pitchFamily="49" charset="0"/>
              </a:rPr>
              <a:t>&lt;div id="ссылки"&gt;</a:t>
            </a:r>
          </a:p>
          <a:p>
            <a:pPr>
              <a:lnSpc>
                <a:spcPct val="80000"/>
              </a:lnSpc>
              <a:buFont typeface="Wingdings" panose="05000000000000000000" pitchFamily="2" charset="2"/>
              <a:buNone/>
            </a:pPr>
            <a:r>
              <a:rPr lang="ru" altLang="ru-RU" sz="600" dirty="0">
                <a:latin typeface="Courier New" panose="02070309020205020404" pitchFamily="49" charset="0"/>
              </a:rPr>
              <a:t>&lt;p&gt;Эта область фиксирована и никогда не будет перемещаться. Она хороша для таких вещей, как навигационные панели.&lt;/p&gt;</a:t>
            </a:r>
          </a:p>
          <a:p>
            <a:pPr>
              <a:lnSpc>
                <a:spcPct val="80000"/>
              </a:lnSpc>
              <a:buFont typeface="Wingdings" panose="05000000000000000000" pitchFamily="2" charset="2"/>
              <a:buNone/>
            </a:pPr>
            <a:r>
              <a:rPr lang="ru" altLang="ru-RU" sz="600" dirty="0">
                <a:latin typeface="Courier New" panose="02070309020205020404" pitchFamily="49" charset="0"/>
              </a:rPr>
              <a:t>&lt;ул&gt;</a:t>
            </a:r>
          </a:p>
          <a:p>
            <a:pPr>
              <a:lnSpc>
                <a:spcPct val="80000"/>
              </a:lnSpc>
              <a:buFont typeface="Wingdings" panose="05000000000000000000" pitchFamily="2" charset="2"/>
              <a:buNone/>
            </a:pPr>
            <a:r>
              <a:rPr lang="ru" altLang="ru-RU" sz="600" dirty="0">
                <a:latin typeface="Courier New" panose="02070309020205020404" pitchFamily="49" charset="0"/>
              </a:rPr>
              <a:t>&lt;li&gt; &lt;a href ="page1.html"&gt; Страница 1&lt;/a&gt;&lt;/li&gt;</a:t>
            </a:r>
          </a:p>
          <a:p>
            <a:pPr>
              <a:lnSpc>
                <a:spcPct val="80000"/>
              </a:lnSpc>
              <a:buFont typeface="Wingdings" panose="05000000000000000000" pitchFamily="2" charset="2"/>
              <a:buNone/>
            </a:pPr>
            <a:r>
              <a:rPr lang="ru" altLang="ru-RU" sz="600" dirty="0">
                <a:latin typeface="Courier New" panose="02070309020205020404" pitchFamily="49" charset="0"/>
              </a:rPr>
              <a:t>&lt;li&gt; &lt;a href ="page2.html"&gt; Страница 2&lt;/a&gt;&lt;/li&gt;</a:t>
            </a:r>
          </a:p>
          <a:p>
            <a:pPr>
              <a:lnSpc>
                <a:spcPct val="80000"/>
              </a:lnSpc>
              <a:buFont typeface="Wingdings" panose="05000000000000000000" pitchFamily="2" charset="2"/>
              <a:buNone/>
            </a:pPr>
            <a:r>
              <a:rPr lang="ru" altLang="ru-RU" sz="600" dirty="0">
                <a:latin typeface="Courier New" panose="02070309020205020404" pitchFamily="49" charset="0"/>
              </a:rPr>
              <a:t>&lt;li&gt; &lt;a href ="page3.html"&gt; Страница 3&lt;/a&gt;&lt;/li&gt;</a:t>
            </a:r>
          </a:p>
          <a:p>
            <a:pPr>
              <a:lnSpc>
                <a:spcPct val="80000"/>
              </a:lnSpc>
              <a:buFont typeface="Wingdings" panose="05000000000000000000" pitchFamily="2" charset="2"/>
              <a:buNone/>
            </a:pPr>
            <a:r>
              <a:rPr lang="ru" altLang="ru-RU" sz="600" dirty="0">
                <a:latin typeface="Courier New" panose="02070309020205020404" pitchFamily="49" charset="0"/>
              </a:rPr>
              <a:t>&lt;li&gt; &lt;a href ="page4.html"&gt; Страница 4&lt;/a&gt;&lt;/li&gt;</a:t>
            </a:r>
          </a:p>
          <a:p>
            <a:pPr>
              <a:lnSpc>
                <a:spcPct val="80000"/>
              </a:lnSpc>
              <a:buFont typeface="Wingdings" panose="05000000000000000000" pitchFamily="2" charset="2"/>
              <a:buNone/>
            </a:pPr>
            <a:r>
              <a:rPr lang="ru" altLang="ru-RU" sz="600" dirty="0">
                <a:latin typeface="Courier New" panose="02070309020205020404" pitchFamily="49" charset="0"/>
              </a:rPr>
              <a:t>&lt;li&gt; &lt;a href ="page5.html"&gt; Страница 5&lt;/a&gt;&lt;/li&gt;</a:t>
            </a:r>
          </a:p>
          <a:p>
            <a:pPr>
              <a:lnSpc>
                <a:spcPct val="80000"/>
              </a:lnSpc>
              <a:buFont typeface="Wingdings" panose="05000000000000000000" pitchFamily="2" charset="2"/>
              <a:buNone/>
            </a:pPr>
            <a:r>
              <a:rPr lang="ru" altLang="ru-RU" sz="600" dirty="0">
                <a:latin typeface="Courier New" panose="02070309020205020404" pitchFamily="49" charset="0"/>
              </a:rPr>
              <a:t>&lt;/ul&gt;</a:t>
            </a:r>
          </a:p>
          <a:p>
            <a:pPr>
              <a:lnSpc>
                <a:spcPct val="80000"/>
              </a:lnSpc>
              <a:buFont typeface="Wingdings" panose="05000000000000000000" pitchFamily="2" charset="2"/>
              <a:buNone/>
            </a:pPr>
            <a:r>
              <a:rPr lang="ru" altLang="ru-RU" sz="600" dirty="0">
                <a:latin typeface="Courier New" panose="02070309020205020404" pitchFamily="49" charset="0"/>
              </a:rPr>
              <a:t>&lt;/div&gt;&lt;/body&gt;&lt;/html&gt;</a:t>
            </a:r>
          </a:p>
          <a:p>
            <a:pPr>
              <a:lnSpc>
                <a:spcPct val="80000"/>
              </a:lnSpc>
              <a:buFont typeface="Wingdings" panose="05000000000000000000" pitchFamily="2" charset="2"/>
              <a:buNone/>
            </a:pPr>
            <a:endParaRPr lang="en-US" altLang="ru-RU" sz="600" dirty="0">
              <a:latin typeface="Courier New" panose="02070309020205020404" pitchFamily="49" charset="0"/>
            </a:endParaRPr>
          </a:p>
          <a:p>
            <a:pPr>
              <a:lnSpc>
                <a:spcPct val="80000"/>
              </a:lnSpc>
              <a:buFont typeface="Wingdings" panose="05000000000000000000" pitchFamily="2" charset="2"/>
              <a:buNone/>
            </a:pPr>
            <a:endParaRPr lang="en-US" altLang="ru-RU" sz="6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3F90A3B7-368C-4E0F-83A2-FEFE35729D7D}"/>
              </a:ext>
            </a:extLst>
          </p:cNvPr>
          <p:cNvSpPr>
            <a:spLocks noGrp="1" noChangeArrowheads="1"/>
          </p:cNvSpPr>
          <p:nvPr>
            <p:ph type="title"/>
          </p:nvPr>
        </p:nvSpPr>
        <p:spPr>
          <a:ln/>
        </p:spPr>
        <p:txBody>
          <a:bodyPr>
            <a:normAutofit fontScale="90000"/>
          </a:bodyPr>
          <a:lstStyle/>
          <a:p>
            <a:r>
              <a:rPr lang="ru" altLang="ru-RU" dirty="0">
                <a:solidFill>
                  <a:schemeClr val="accent6"/>
                </a:solidFill>
              </a:rPr>
              <a:t>Фиксированное позиционирование – веб-браузер </a:t>
            </a:r>
            <a:r>
              <a:rPr lang="ru" altLang="ru-RU" i="1" dirty="0">
                <a:solidFill>
                  <a:schemeClr val="accent6"/>
                </a:solidFill>
              </a:rPr>
              <a:t>Firefox</a:t>
            </a:r>
          </a:p>
        </p:txBody>
      </p:sp>
      <p:sp>
        <p:nvSpPr>
          <p:cNvPr id="56323" name="Rectangle 3">
            <a:extLst>
              <a:ext uri="{FF2B5EF4-FFF2-40B4-BE49-F238E27FC236}">
                <a16:creationId xmlns:a16="http://schemas.microsoft.com/office/drawing/2014/main" id="{A3820626-FA79-4817-96BE-F667174C69BE}"/>
              </a:ext>
            </a:extLst>
          </p:cNvPr>
          <p:cNvSpPr>
            <a:spLocks noGrp="1" noChangeArrowheads="1"/>
          </p:cNvSpPr>
          <p:nvPr>
            <p:ph type="body" idx="1"/>
          </p:nvPr>
        </p:nvSpPr>
        <p:spPr>
          <a:ln/>
        </p:spPr>
        <p:txBody>
          <a:bodyPr/>
          <a:lstStyle/>
          <a:p>
            <a:endParaRPr lang="en-US" altLang="ru-RU"/>
          </a:p>
          <a:p>
            <a:endParaRPr lang="en-US" altLang="ru-RU"/>
          </a:p>
        </p:txBody>
      </p:sp>
      <p:pic>
        <p:nvPicPr>
          <p:cNvPr id="56327" name="Picture 7">
            <a:extLst>
              <a:ext uri="{FF2B5EF4-FFF2-40B4-BE49-F238E27FC236}">
                <a16:creationId xmlns:a16="http://schemas.microsoft.com/office/drawing/2014/main" id="{4D99339C-1531-4CC4-B156-6B0D488A9F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9991" y="1172767"/>
            <a:ext cx="5642372" cy="1640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8" name="Picture 8">
            <a:extLst>
              <a:ext uri="{FF2B5EF4-FFF2-40B4-BE49-F238E27FC236}">
                <a16:creationId xmlns:a16="http://schemas.microsoft.com/office/drawing/2014/main" id="{030A10A9-4850-4826-8131-9544634A33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9991" y="3259775"/>
            <a:ext cx="5650706" cy="1658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30" name="AutoShape 10">
            <a:extLst>
              <a:ext uri="{FF2B5EF4-FFF2-40B4-BE49-F238E27FC236}">
                <a16:creationId xmlns:a16="http://schemas.microsoft.com/office/drawing/2014/main" id="{3EA19964-CC65-46CF-B635-08B137319E43}"/>
              </a:ext>
            </a:extLst>
          </p:cNvPr>
          <p:cNvSpPr>
            <a:spLocks noChangeArrowheads="1"/>
          </p:cNvSpPr>
          <p:nvPr/>
        </p:nvSpPr>
        <p:spPr bwMode="auto">
          <a:xfrm>
            <a:off x="5314951" y="2400300"/>
            <a:ext cx="364331" cy="732235"/>
          </a:xfrm>
          <a:prstGeom prst="downArrow">
            <a:avLst>
              <a:gd name="adj1" fmla="val 50000"/>
              <a:gd name="adj2" fmla="val 502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35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6D921499-4DA8-480E-9F40-EEE0876972ED}"/>
              </a:ext>
            </a:extLst>
          </p:cNvPr>
          <p:cNvSpPr>
            <a:spLocks noGrp="1" noChangeArrowheads="1"/>
          </p:cNvSpPr>
          <p:nvPr>
            <p:ph type="title"/>
          </p:nvPr>
        </p:nvSpPr>
        <p:spPr>
          <a:ln/>
        </p:spPr>
        <p:txBody>
          <a:bodyPr/>
          <a:lstStyle/>
          <a:p>
            <a:r>
              <a:rPr lang="ru" altLang="ru-RU" dirty="0">
                <a:solidFill>
                  <a:schemeClr val="accent6"/>
                </a:solidFill>
              </a:rPr>
              <a:t>Слои и «Ограничительная рамка»</a:t>
            </a:r>
          </a:p>
        </p:txBody>
      </p:sp>
      <p:sp>
        <p:nvSpPr>
          <p:cNvPr id="47107" name="Rectangle 3">
            <a:extLst>
              <a:ext uri="{FF2B5EF4-FFF2-40B4-BE49-F238E27FC236}">
                <a16:creationId xmlns:a16="http://schemas.microsoft.com/office/drawing/2014/main" id="{98EB4349-A23B-40A1-BFBF-AE5D1AC500B1}"/>
              </a:ext>
            </a:extLst>
          </p:cNvPr>
          <p:cNvSpPr>
            <a:spLocks noGrp="1" noChangeArrowheads="1"/>
          </p:cNvSpPr>
          <p:nvPr>
            <p:ph type="body" idx="1"/>
          </p:nvPr>
        </p:nvSpPr>
        <p:spPr>
          <a:ln/>
        </p:spPr>
        <p:txBody>
          <a:bodyPr/>
          <a:lstStyle/>
          <a:p>
            <a:r>
              <a:rPr lang="ru" altLang="ru-RU" sz="1500" dirty="0"/>
              <a:t>Когда браузер рисует объект на странице, он помещает его в невидимое прямоугольное пространство, называемое «ограничивающей рамкой». Вы можете задать точное местоположение рамки на странице или сместить ее относительно других объектов на странице. Как упоминалось на предыдущих слайдах, вы также можете указать размер рамки.</a:t>
            </a:r>
          </a:p>
          <a:p>
            <a:r>
              <a:rPr lang="ru" altLang="ru-RU" sz="1500" dirty="0"/>
              <a:t>С помощью CSS эти блоки можно размещать друг над другом как слои. Горизонтальное и вертикальное позиционирование происходит по осям X и Y, а послойное позиционирование происходит по оси Z.</a:t>
            </a:r>
          </a:p>
          <a:p>
            <a:r>
              <a:rPr lang="ru" altLang="ru-RU" sz="1500" dirty="0"/>
              <a:t>Ось Z задается с помощью стиля CSS </a:t>
            </a:r>
            <a:r>
              <a:rPr lang="ru" altLang="ru-RU" sz="1500" dirty="0">
                <a:solidFill>
                  <a:srgbClr val="FFFF00"/>
                </a:solidFill>
                <a:latin typeface="Courier New" panose="02070309020205020404" pitchFamily="49" charset="0"/>
              </a:rPr>
              <a:t>z-index</a:t>
            </a:r>
            <a:r>
              <a:rPr lang="ru" altLang="ru-RU" sz="1500" dirty="0">
                <a:solidFill>
                  <a:srgbClr val="9A0B09"/>
                </a:solidFill>
                <a:latin typeface="Courier New" panose="02070309020205020404" pitchFamily="49" charset="0"/>
              </a:rPr>
              <a:t> </a:t>
            </a:r>
            <a:r>
              <a:rPr lang="ru" altLang="ru-RU" sz="1500" dirty="0"/>
              <a:t>, который позволяет указать, какой слой отображается поверх других. Задавая</a:t>
            </a:r>
            <a:r>
              <a:rPr lang="ru" altLang="ru-RU" sz="1500" dirty="0">
                <a:solidFill>
                  <a:srgbClr val="FFFF00"/>
                </a:solidFill>
              </a:rPr>
              <a:t> </a:t>
            </a:r>
            <a:r>
              <a:rPr lang="ru" altLang="ru-RU" sz="1500" dirty="0">
                <a:solidFill>
                  <a:srgbClr val="FFFF00"/>
                </a:solidFill>
                <a:latin typeface="Courier New" panose="02070309020205020404" pitchFamily="49" charset="0"/>
              </a:rPr>
              <a:t>z-index </a:t>
            </a:r>
            <a:r>
              <a:rPr lang="ru" altLang="ru-RU" sz="1500" dirty="0"/>
              <a:t>выше или ниже, объект может перемещаться вверх и вниз по стеку. Чем выше </a:t>
            </a:r>
            <a:r>
              <a:rPr lang="ru" altLang="ru-RU" sz="1500" dirty="0">
                <a:solidFill>
                  <a:srgbClr val="FFFF00"/>
                </a:solidFill>
                <a:latin typeface="Courier New" panose="02070309020205020404" pitchFamily="49" charset="0"/>
              </a:rPr>
              <a:t>z-index</a:t>
            </a:r>
            <a:r>
              <a:rPr lang="ru" altLang="ru-RU" sz="1500" dirty="0">
                <a:solidFill>
                  <a:srgbClr val="9A0B09"/>
                </a:solidFill>
                <a:latin typeface="Courier New" panose="02070309020205020404" pitchFamily="49" charset="0"/>
              </a:rPr>
              <a:t> </a:t>
            </a:r>
            <a:r>
              <a:rPr lang="ru" altLang="ru-RU" sz="1500" dirty="0"/>
              <a:t>, тем он «сверху».</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6D7780F5-7CD7-4F29-A270-4AB747B3BBDC}"/>
              </a:ext>
            </a:extLst>
          </p:cNvPr>
          <p:cNvSpPr>
            <a:spLocks noGrp="1" noChangeArrowheads="1"/>
          </p:cNvSpPr>
          <p:nvPr>
            <p:ph type="title"/>
          </p:nvPr>
        </p:nvSpPr>
        <p:spPr>
          <a:ln/>
        </p:spPr>
        <p:txBody>
          <a:bodyPr/>
          <a:lstStyle/>
          <a:p>
            <a:r>
              <a:rPr lang="ru" altLang="ru-RU" dirty="0">
                <a:solidFill>
                  <a:schemeClr val="accent6"/>
                </a:solidFill>
              </a:rPr>
              <a:t>Пример наслоения 1</a:t>
            </a:r>
          </a:p>
        </p:txBody>
      </p:sp>
      <p:sp>
        <p:nvSpPr>
          <p:cNvPr id="48131" name="Rectangle 3">
            <a:extLst>
              <a:ext uri="{FF2B5EF4-FFF2-40B4-BE49-F238E27FC236}">
                <a16:creationId xmlns:a16="http://schemas.microsoft.com/office/drawing/2014/main" id="{073E2C49-C574-4D56-905E-1BDF2D41428F}"/>
              </a:ext>
            </a:extLst>
          </p:cNvPr>
          <p:cNvSpPr>
            <a:spLocks noGrp="1" noChangeArrowheads="1"/>
          </p:cNvSpPr>
          <p:nvPr>
            <p:ph type="body" idx="1"/>
          </p:nvPr>
        </p:nvSpPr>
        <p:spPr>
          <a:ln/>
        </p:spPr>
        <p:txBody>
          <a:bodyPr/>
          <a:lstStyle/>
          <a:p>
            <a:pPr>
              <a:buFont typeface="Wingdings" panose="05000000000000000000" pitchFamily="2" charset="2"/>
              <a:buNone/>
            </a:pPr>
            <a:endParaRPr lang="en-US" altLang="ru-RU" dirty="0"/>
          </a:p>
          <a:p>
            <a:pPr>
              <a:buFont typeface="Wingdings" panose="05000000000000000000" pitchFamily="2" charset="2"/>
              <a:buNone/>
            </a:pPr>
            <a:endParaRPr lang="en-US" altLang="ru-RU" dirty="0"/>
          </a:p>
        </p:txBody>
      </p:sp>
      <p:pic>
        <p:nvPicPr>
          <p:cNvPr id="48132" name="Picture 4">
            <a:extLst>
              <a:ext uri="{FF2B5EF4-FFF2-40B4-BE49-F238E27FC236}">
                <a16:creationId xmlns:a16="http://schemas.microsoft.com/office/drawing/2014/main" id="{72BB6A51-770F-4826-839F-B7A315E653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774" y="1377475"/>
            <a:ext cx="4371975" cy="3336131"/>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3" name="Picture 5">
            <a:extLst>
              <a:ext uri="{FF2B5EF4-FFF2-40B4-BE49-F238E27FC236}">
                <a16:creationId xmlns:a16="http://schemas.microsoft.com/office/drawing/2014/main" id="{F7BBAB29-A939-408F-A1DD-29FE81E84B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5689" y="2486904"/>
            <a:ext cx="3571875" cy="1000125"/>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816DB4E3-1B3B-44FB-A092-58467AB7E470}"/>
              </a:ext>
            </a:extLst>
          </p:cNvPr>
          <p:cNvSpPr>
            <a:spLocks noGrp="1" noChangeArrowheads="1"/>
          </p:cNvSpPr>
          <p:nvPr>
            <p:ph type="title"/>
          </p:nvPr>
        </p:nvSpPr>
        <p:spPr>
          <a:ln/>
        </p:spPr>
        <p:txBody>
          <a:bodyPr/>
          <a:lstStyle/>
          <a:p>
            <a:r>
              <a:rPr lang="ru" altLang="ru-RU" dirty="0">
                <a:solidFill>
                  <a:schemeClr val="accent6"/>
                </a:solidFill>
              </a:rPr>
              <a:t>Пример наслоения 2</a:t>
            </a:r>
          </a:p>
        </p:txBody>
      </p:sp>
      <p:sp>
        <p:nvSpPr>
          <p:cNvPr id="49155" name="Rectangle 3">
            <a:extLst>
              <a:ext uri="{FF2B5EF4-FFF2-40B4-BE49-F238E27FC236}">
                <a16:creationId xmlns:a16="http://schemas.microsoft.com/office/drawing/2014/main" id="{005E3EC5-A554-4789-9DEC-C0E745108675}"/>
              </a:ext>
            </a:extLst>
          </p:cNvPr>
          <p:cNvSpPr>
            <a:spLocks noGrp="1" noChangeArrowheads="1"/>
          </p:cNvSpPr>
          <p:nvPr>
            <p:ph type="body" idx="1"/>
          </p:nvPr>
        </p:nvSpPr>
        <p:spPr>
          <a:ln/>
        </p:spPr>
        <p:txBody>
          <a:bodyPr/>
          <a:lstStyle/>
          <a:p>
            <a:endParaRPr lang="en-US" altLang="ru-RU"/>
          </a:p>
          <a:p>
            <a:endParaRPr lang="en-US" altLang="ru-RU"/>
          </a:p>
        </p:txBody>
      </p:sp>
      <p:pic>
        <p:nvPicPr>
          <p:cNvPr id="49156" name="Picture 4">
            <a:extLst>
              <a:ext uri="{FF2B5EF4-FFF2-40B4-BE49-F238E27FC236}">
                <a16:creationId xmlns:a16="http://schemas.microsoft.com/office/drawing/2014/main" id="{C03823FC-85A8-41C7-8253-E4ECEE8AE9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2594" y="1212057"/>
            <a:ext cx="4457700" cy="3336131"/>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7" name="Picture 5">
            <a:extLst>
              <a:ext uri="{FF2B5EF4-FFF2-40B4-BE49-F238E27FC236}">
                <a16:creationId xmlns:a16="http://schemas.microsoft.com/office/drawing/2014/main" id="{64CE8CCF-D306-439C-9C20-F990F4FC22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7311" y="3045541"/>
            <a:ext cx="3471863" cy="1107281"/>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0901F78F-9E32-47FF-93E4-1E343F8DD77E}"/>
              </a:ext>
            </a:extLst>
          </p:cNvPr>
          <p:cNvSpPr>
            <a:spLocks noGrp="1" noChangeArrowheads="1"/>
          </p:cNvSpPr>
          <p:nvPr>
            <p:ph type="title"/>
          </p:nvPr>
        </p:nvSpPr>
        <p:spPr>
          <a:ln/>
        </p:spPr>
        <p:txBody>
          <a:bodyPr/>
          <a:lstStyle/>
          <a:p>
            <a:r>
              <a:rPr lang="en-US" altLang="ru-RU" dirty="0">
                <a:solidFill>
                  <a:schemeClr val="accent6"/>
                </a:solidFill>
              </a:rPr>
              <a:t>Float</a:t>
            </a:r>
            <a:endParaRPr lang="ru" altLang="ru-RU" dirty="0">
              <a:solidFill>
                <a:schemeClr val="accent6"/>
              </a:solidFill>
            </a:endParaRPr>
          </a:p>
        </p:txBody>
      </p:sp>
      <p:sp>
        <p:nvSpPr>
          <p:cNvPr id="59395" name="Rectangle 3">
            <a:extLst>
              <a:ext uri="{FF2B5EF4-FFF2-40B4-BE49-F238E27FC236}">
                <a16:creationId xmlns:a16="http://schemas.microsoft.com/office/drawing/2014/main" id="{92E8546A-1176-476E-A3B3-E91E982108BB}"/>
              </a:ext>
            </a:extLst>
          </p:cNvPr>
          <p:cNvSpPr>
            <a:spLocks noGrp="1" noChangeArrowheads="1"/>
          </p:cNvSpPr>
          <p:nvPr>
            <p:ph type="body" idx="1"/>
          </p:nvPr>
        </p:nvSpPr>
        <p:spPr>
          <a:ln/>
        </p:spPr>
        <p:txBody>
          <a:bodyPr/>
          <a:lstStyle/>
          <a:p>
            <a:r>
              <a:rPr lang="ru" altLang="ru-RU" dirty="0"/>
              <a:t>Если вы хотите обернуть контент вокруг другого контента (например, текст вокруг изображения), вы можете использовать свойство </a:t>
            </a:r>
            <a:r>
              <a:rPr lang="ru" altLang="ru-RU" dirty="0">
                <a:solidFill>
                  <a:srgbClr val="FFFF00"/>
                </a:solidFill>
                <a:latin typeface="Courier New" panose="02070309020205020404" pitchFamily="49" charset="0"/>
              </a:rPr>
              <a:t>float </a:t>
            </a:r>
            <a:r>
              <a:rPr lang="ru" altLang="ru-RU" dirty="0"/>
              <a:t>.</a:t>
            </a:r>
          </a:p>
          <a:p>
            <a:r>
              <a:rPr lang="ru" altLang="ru-RU" dirty="0"/>
              <a:t>Свойство </a:t>
            </a:r>
            <a:r>
              <a:rPr lang="ru" altLang="ru-RU" dirty="0">
                <a:solidFill>
                  <a:srgbClr val="FFFF00"/>
                </a:solidFill>
                <a:latin typeface="Courier New" panose="02070309020205020404" pitchFamily="49" charset="0"/>
              </a:rPr>
              <a:t>float</a:t>
            </a:r>
            <a:r>
              <a:rPr lang="ru" altLang="ru-RU" dirty="0">
                <a:solidFill>
                  <a:srgbClr val="9A0B09"/>
                </a:solidFill>
                <a:latin typeface="Courier New" panose="02070309020205020404" pitchFamily="49" charset="0"/>
              </a:rPr>
              <a:t> </a:t>
            </a:r>
            <a:r>
              <a:rPr lang="ru" altLang="ru-RU" dirty="0"/>
              <a:t>определяет, по какой стороне ограничивающего прямоугольника выравнивается элемент, чтобы остальное содержимое обтекало его.</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907CDBED-1D40-4BD2-AB68-590AF98143BB}"/>
              </a:ext>
            </a:extLst>
          </p:cNvPr>
          <p:cNvSpPr>
            <a:spLocks noGrp="1" noChangeArrowheads="1"/>
          </p:cNvSpPr>
          <p:nvPr>
            <p:ph type="title"/>
          </p:nvPr>
        </p:nvSpPr>
        <p:spPr>
          <a:ln/>
        </p:spPr>
        <p:txBody>
          <a:bodyPr/>
          <a:lstStyle/>
          <a:p>
            <a:r>
              <a:rPr lang="ru" altLang="ru-RU" dirty="0">
                <a:solidFill>
                  <a:schemeClr val="accent6"/>
                </a:solidFill>
              </a:rPr>
              <a:t>Пример поплавка 1 – поплавок: вправо</a:t>
            </a:r>
          </a:p>
        </p:txBody>
      </p:sp>
      <p:pic>
        <p:nvPicPr>
          <p:cNvPr id="60425" name="Picture 9">
            <a:extLst>
              <a:ext uri="{FF2B5EF4-FFF2-40B4-BE49-F238E27FC236}">
                <a16:creationId xmlns:a16="http://schemas.microsoft.com/office/drawing/2014/main" id="{D9D4AB4E-A0B4-44DB-9DFB-BAFF5EDA47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720" y="1432322"/>
            <a:ext cx="2978944" cy="274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26" name="Picture 10">
            <a:extLst>
              <a:ext uri="{FF2B5EF4-FFF2-40B4-BE49-F238E27FC236}">
                <a16:creationId xmlns:a16="http://schemas.microsoft.com/office/drawing/2014/main" id="{5E27D06E-BB04-4152-9BDD-DF03422640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1485900"/>
            <a:ext cx="2871788" cy="2636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AFBE8AE2-21A2-451C-B6E2-4E4034EAA235}"/>
              </a:ext>
            </a:extLst>
          </p:cNvPr>
          <p:cNvSpPr>
            <a:spLocks noGrp="1" noChangeArrowheads="1"/>
          </p:cNvSpPr>
          <p:nvPr>
            <p:ph type="title"/>
          </p:nvPr>
        </p:nvSpPr>
        <p:spPr>
          <a:ln/>
        </p:spPr>
        <p:txBody>
          <a:bodyPr/>
          <a:lstStyle/>
          <a:p>
            <a:pPr algn="ctr"/>
            <a:r>
              <a:rPr lang="ru" altLang="ru-RU" dirty="0">
                <a:solidFill>
                  <a:schemeClr val="accent6"/>
                </a:solidFill>
              </a:rPr>
              <a:t>Плюсы и минусы использования CSS</a:t>
            </a:r>
          </a:p>
        </p:txBody>
      </p:sp>
      <p:sp>
        <p:nvSpPr>
          <p:cNvPr id="26627" name="Rectangle 3">
            <a:extLst>
              <a:ext uri="{FF2B5EF4-FFF2-40B4-BE49-F238E27FC236}">
                <a16:creationId xmlns:a16="http://schemas.microsoft.com/office/drawing/2014/main" id="{4A3BFA48-BDA8-412F-9634-726D46F160B3}"/>
              </a:ext>
            </a:extLst>
          </p:cNvPr>
          <p:cNvSpPr>
            <a:spLocks noGrp="1" noChangeArrowheads="1"/>
          </p:cNvSpPr>
          <p:nvPr>
            <p:ph type="body" idx="1"/>
          </p:nvPr>
        </p:nvSpPr>
        <p:spPr>
          <a:xfrm>
            <a:off x="463714" y="1312606"/>
            <a:ext cx="8223086" cy="3293261"/>
          </a:xfrm>
          <a:ln/>
        </p:spPr>
        <p:txBody>
          <a:bodyPr>
            <a:normAutofit fontScale="70000" lnSpcReduction="20000"/>
          </a:bodyPr>
          <a:lstStyle/>
          <a:p>
            <a:r>
              <a:rPr lang="ru" altLang="ru-RU" dirty="0"/>
              <a:t>Плюсы</a:t>
            </a:r>
          </a:p>
          <a:p>
            <a:pPr lvl="1"/>
            <a:r>
              <a:rPr lang="ru" altLang="ru-RU" dirty="0"/>
              <a:t>Больший контроль дизайнера над внешним видом страницы</a:t>
            </a:r>
          </a:p>
          <a:p>
            <a:pPr lvl="1"/>
            <a:r>
              <a:rPr lang="ru" altLang="ru-RU" dirty="0"/>
              <a:t>Более простое управление изменениями на всем сайте</a:t>
            </a:r>
          </a:p>
          <a:p>
            <a:pPr lvl="1"/>
            <a:r>
              <a:rPr lang="ru" altLang="ru-RU" dirty="0"/>
              <a:t>Более широкий доступ к веб-сайтам с помощью неграфических браузеров и программного обеспечения для чтения веб-страниц</a:t>
            </a:r>
          </a:p>
          <a:p>
            <a:pPr lvl="1">
              <a:buFont typeface="Times" panose="02020603050405020304" pitchFamily="18" charset="0"/>
              <a:buNone/>
            </a:pPr>
            <a:endParaRPr lang="en-US" altLang="ru-RU" dirty="0"/>
          </a:p>
          <a:p>
            <a:r>
              <a:rPr lang="ru" altLang="ru-RU" dirty="0"/>
              <a:t>Минусы</a:t>
            </a:r>
          </a:p>
          <a:p>
            <a:pPr lvl="1"/>
            <a:r>
              <a:rPr lang="ru" altLang="ru-RU" dirty="0"/>
              <a:t>Разные браузеры могут интерпретировать таблицы стилей по-разному.</a:t>
            </a:r>
          </a:p>
          <a:p>
            <a:pPr lvl="1"/>
            <a:r>
              <a:rPr lang="ru" altLang="ru-RU" dirty="0"/>
              <a:t>Некоторые стили могут вообще не отображаться в некоторых браузерах.</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AFCC4F3A-BD6C-4C57-9BFA-663EEB4B705C}"/>
              </a:ext>
            </a:extLst>
          </p:cNvPr>
          <p:cNvSpPr>
            <a:spLocks noGrp="1" noChangeArrowheads="1"/>
          </p:cNvSpPr>
          <p:nvPr>
            <p:ph type="title"/>
          </p:nvPr>
        </p:nvSpPr>
        <p:spPr>
          <a:ln/>
        </p:spPr>
        <p:txBody>
          <a:bodyPr/>
          <a:lstStyle/>
          <a:p>
            <a:r>
              <a:rPr lang="ru" altLang="ru-RU" dirty="0">
                <a:solidFill>
                  <a:schemeClr val="accent6"/>
                </a:solidFill>
              </a:rPr>
              <a:t>Пример 2 – float: left</a:t>
            </a:r>
          </a:p>
        </p:txBody>
      </p:sp>
      <p:pic>
        <p:nvPicPr>
          <p:cNvPr id="61445" name="Picture 5">
            <a:extLst>
              <a:ext uri="{FF2B5EF4-FFF2-40B4-BE49-F238E27FC236}">
                <a16:creationId xmlns:a16="http://schemas.microsoft.com/office/drawing/2014/main" id="{A0A26286-1F67-4E18-96F6-D36E21E567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050" y="1314450"/>
            <a:ext cx="2986088" cy="27289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46" name="Picture 6">
            <a:extLst>
              <a:ext uri="{FF2B5EF4-FFF2-40B4-BE49-F238E27FC236}">
                <a16:creationId xmlns:a16="http://schemas.microsoft.com/office/drawing/2014/main" id="{E81D8054-F886-4352-9D9C-49AE2335A0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4900" y="1364457"/>
            <a:ext cx="2857500" cy="2636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E5FBEAC5-ED44-48D6-87B4-90E1985F3FB5}"/>
              </a:ext>
            </a:extLst>
          </p:cNvPr>
          <p:cNvSpPr>
            <a:spLocks noGrp="1" noChangeArrowheads="1"/>
          </p:cNvSpPr>
          <p:nvPr>
            <p:ph type="title"/>
          </p:nvPr>
        </p:nvSpPr>
        <p:spPr>
          <a:ln/>
        </p:spPr>
        <p:txBody>
          <a:bodyPr/>
          <a:lstStyle/>
          <a:p>
            <a:pPr algn="ctr"/>
            <a:r>
              <a:rPr lang="ru" altLang="ru-RU" dirty="0">
                <a:solidFill>
                  <a:schemeClr val="accent6"/>
                </a:solidFill>
              </a:rPr>
              <a:t>Основы CSS</a:t>
            </a:r>
          </a:p>
        </p:txBody>
      </p:sp>
      <p:sp>
        <p:nvSpPr>
          <p:cNvPr id="28675" name="Rectangle 3">
            <a:extLst>
              <a:ext uri="{FF2B5EF4-FFF2-40B4-BE49-F238E27FC236}">
                <a16:creationId xmlns:a16="http://schemas.microsoft.com/office/drawing/2014/main" id="{A990E912-CE1B-4A67-BCF9-BCD726E8674D}"/>
              </a:ext>
            </a:extLst>
          </p:cNvPr>
          <p:cNvSpPr>
            <a:spLocks noGrp="1" noChangeArrowheads="1"/>
          </p:cNvSpPr>
          <p:nvPr>
            <p:ph type="body" idx="1"/>
          </p:nvPr>
        </p:nvSpPr>
        <p:spPr>
          <a:xfrm>
            <a:off x="450686" y="1496906"/>
            <a:ext cx="8259098" cy="3281569"/>
          </a:xfrm>
          <a:ln/>
        </p:spPr>
        <p:txBody>
          <a:bodyPr>
            <a:normAutofit fontScale="70000" lnSpcReduction="20000"/>
          </a:bodyPr>
          <a:lstStyle/>
          <a:p>
            <a:r>
              <a:rPr lang="ru" altLang="ru-RU" dirty="0"/>
              <a:t>В стандартном HTML, чтобы создать веб-сайт с тегами </a:t>
            </a:r>
            <a:r>
              <a:rPr lang="ru" altLang="ru-RU" dirty="0">
                <a:latin typeface="Courier New" panose="02070309020205020404" pitchFamily="49" charset="0"/>
              </a:rPr>
              <a:t>&lt;h2&gt; </a:t>
            </a:r>
            <a:r>
              <a:rPr lang="ru" altLang="ru-RU" dirty="0"/>
              <a:t>, которые имеют стандартные функции тега заголовка (то есть собственный абзац, полужирный шрифт, изменяемый размер), а также имеют темно-синий цвет, вам необходимо закодировать каждый из них следующим образом:</a:t>
            </a:r>
          </a:p>
          <a:p>
            <a:pPr lvl="1">
              <a:buFont typeface="Times" panose="02020603050405020304" pitchFamily="18" charset="0"/>
              <a:buNone/>
            </a:pPr>
            <a:r>
              <a:rPr lang="ru" altLang="ru-RU" sz="2100" dirty="0">
                <a:solidFill>
                  <a:srgbClr val="FFFF00"/>
                </a:solidFill>
                <a:latin typeface="Courier New" panose="02070309020205020404" pitchFamily="49" charset="0"/>
              </a:rPr>
              <a:t>&lt;h2&gt;&lt;font color="darkblue"&gt;Это темно-синий тег H2&lt;/font&gt;&lt;/h2&gt;</a:t>
            </a:r>
          </a:p>
          <a:p>
            <a:r>
              <a:rPr lang="ru" altLang="ru-RU" dirty="0"/>
              <a:t>Это много информации для ввода каждый раз, когда вы хотите использовать темно-синий тег </a:t>
            </a:r>
            <a:r>
              <a:rPr lang="ru" altLang="ru-RU" dirty="0">
                <a:latin typeface="Courier New" panose="02070309020205020404" pitchFamily="49" charset="0"/>
              </a:rPr>
              <a:t>&lt;h2&gt; </a:t>
            </a:r>
            <a:r>
              <a:rPr lang="ru" altLang="ru-RU" dirty="0"/>
              <a:t>. Используя CSS, все, что вам нужно сделать, это ввести обычный тег </a:t>
            </a:r>
            <a:r>
              <a:rPr lang="ru" altLang="ru-RU" dirty="0">
                <a:latin typeface="Courier New" panose="02070309020205020404" pitchFamily="49" charset="0"/>
              </a:rPr>
              <a:t>&lt;h2&gt; </a:t>
            </a:r>
            <a:r>
              <a:rPr lang="ru" altLang="ru-RU" dirty="0"/>
              <a:t>. Информация о стиле будет включена в таблицу стилей следующим образом:</a:t>
            </a:r>
          </a:p>
          <a:p>
            <a:pPr lvl="1">
              <a:buFont typeface="Times" panose="02020603050405020304" pitchFamily="18" charset="0"/>
              <a:buNone/>
            </a:pPr>
            <a:r>
              <a:rPr lang="ru" altLang="ru-RU" sz="2300" dirty="0">
                <a:solidFill>
                  <a:srgbClr val="FFFF00"/>
                </a:solidFill>
                <a:latin typeface="Courier New" panose="02070309020205020404" pitchFamily="49" charset="0"/>
              </a:rPr>
              <a:t>h2 {цвет: темно-синий;}</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34FBF3AA-6030-4219-855A-7A99D9CB293D}"/>
              </a:ext>
            </a:extLst>
          </p:cNvPr>
          <p:cNvSpPr>
            <a:spLocks noGrp="1" noChangeArrowheads="1"/>
          </p:cNvSpPr>
          <p:nvPr>
            <p:ph type="title"/>
          </p:nvPr>
        </p:nvSpPr>
        <p:spPr>
          <a:ln/>
        </p:spPr>
        <p:txBody>
          <a:bodyPr/>
          <a:lstStyle/>
          <a:p>
            <a:pPr algn="ctr"/>
            <a:r>
              <a:rPr lang="ru" altLang="ru-RU" dirty="0">
                <a:solidFill>
                  <a:schemeClr val="accent6"/>
                </a:solidFill>
              </a:rPr>
              <a:t>Правила CSS</a:t>
            </a:r>
          </a:p>
        </p:txBody>
      </p:sp>
      <p:sp>
        <p:nvSpPr>
          <p:cNvPr id="29699" name="Rectangle 3">
            <a:extLst>
              <a:ext uri="{FF2B5EF4-FFF2-40B4-BE49-F238E27FC236}">
                <a16:creationId xmlns:a16="http://schemas.microsoft.com/office/drawing/2014/main" id="{1C913C7D-3BC8-4F5D-A1D2-1CB524B355F6}"/>
              </a:ext>
            </a:extLst>
          </p:cNvPr>
          <p:cNvSpPr>
            <a:spLocks noGrp="1" noChangeArrowheads="1"/>
          </p:cNvSpPr>
          <p:nvPr>
            <p:ph type="body" idx="1"/>
          </p:nvPr>
        </p:nvSpPr>
        <p:spPr>
          <a:ln/>
        </p:spPr>
        <p:txBody>
          <a:bodyPr/>
          <a:lstStyle/>
          <a:p>
            <a:pPr>
              <a:spcAft>
                <a:spcPct val="35000"/>
              </a:spcAft>
            </a:pPr>
            <a:r>
              <a:rPr lang="ru" altLang="ru-RU" sz="1500" dirty="0"/>
              <a:t>Чтобы изменить цвет ВСЕХ тегов </a:t>
            </a:r>
            <a:r>
              <a:rPr lang="ru" altLang="ru-RU" sz="1500" dirty="0">
                <a:latin typeface="Courier New" panose="02070309020205020404" pitchFamily="49" charset="0"/>
              </a:rPr>
              <a:t>&lt;h2&gt; </a:t>
            </a:r>
            <a:r>
              <a:rPr lang="ru" altLang="ru-RU" sz="1500" dirty="0"/>
              <a:t>с темно-синего на зеленый, просто измените требуемый цвет на «зеленый». В следующий раз, когда кто-либо увидит сайт, все теги </a:t>
            </a:r>
            <a:r>
              <a:rPr lang="ru" altLang="ru-RU" sz="1500" dirty="0">
                <a:latin typeface="Courier New" panose="02070309020205020404" pitchFamily="49" charset="0"/>
              </a:rPr>
              <a:t>&lt;h2&gt; </a:t>
            </a:r>
            <a:r>
              <a:rPr lang="ru" altLang="ru-RU" sz="1500" dirty="0"/>
              <a:t>на всех страницах будут зелеными, а не темно-синими.</a:t>
            </a:r>
          </a:p>
          <a:p>
            <a:pPr>
              <a:spcAft>
                <a:spcPct val="35000"/>
              </a:spcAft>
            </a:pPr>
            <a:r>
              <a:rPr lang="ru" altLang="ru-RU" sz="1500" dirty="0"/>
              <a:t>Эти стили называются </a:t>
            </a:r>
            <a:r>
              <a:rPr lang="ru" altLang="ru-RU" sz="1500" i="1" dirty="0"/>
              <a:t>правилами </a:t>
            </a:r>
            <a:r>
              <a:rPr lang="ru" altLang="ru-RU" sz="1500" dirty="0"/>
              <a:t>. Каждое правило состоит из </a:t>
            </a:r>
            <a:r>
              <a:rPr lang="ru" altLang="ru-RU" sz="1500" i="1" dirty="0"/>
              <a:t>селектора </a:t>
            </a:r>
            <a:r>
              <a:rPr lang="ru" altLang="ru-RU" sz="1500" dirty="0"/>
              <a:t>и </a:t>
            </a:r>
            <a:r>
              <a:rPr lang="ru" altLang="ru-RU" sz="1500" i="1" dirty="0"/>
              <a:t>объявления </a:t>
            </a:r>
            <a:r>
              <a:rPr lang="ru" altLang="ru-RU" sz="1500" dirty="0"/>
              <a:t>(которое состоит из </a:t>
            </a:r>
            <a:r>
              <a:rPr lang="ru" altLang="ru-RU" sz="1500" i="1" dirty="0"/>
              <a:t>свойства </a:t>
            </a:r>
            <a:r>
              <a:rPr lang="ru" altLang="ru-RU" sz="1500" dirty="0"/>
              <a:t>и </a:t>
            </a:r>
            <a:r>
              <a:rPr lang="ru" altLang="ru-RU" sz="1500" i="1" dirty="0"/>
              <a:t>значения) </a:t>
            </a:r>
            <a:r>
              <a:rPr lang="ru" altLang="ru-RU" sz="1500" dirty="0"/>
              <a:t>.</a:t>
            </a:r>
          </a:p>
          <a:p>
            <a:pPr>
              <a:spcAft>
                <a:spcPct val="35000"/>
              </a:spcAft>
            </a:pPr>
            <a:r>
              <a:rPr lang="ru" altLang="ru-RU" sz="1500" dirty="0"/>
              <a:t>В примере ниже </a:t>
            </a:r>
            <a:r>
              <a:rPr lang="ru" altLang="ru-RU" sz="1500" i="1" dirty="0"/>
              <a:t>h2 </a:t>
            </a:r>
            <a:r>
              <a:rPr lang="ru" altLang="ru-RU" sz="1500" dirty="0"/>
              <a:t>— селектор, </a:t>
            </a:r>
            <a:r>
              <a:rPr lang="ru" altLang="ru-RU" sz="1500" i="1" dirty="0"/>
              <a:t>color </a:t>
            </a:r>
            <a:r>
              <a:rPr lang="ru" altLang="ru-RU" sz="1500" dirty="0"/>
              <a:t>— свойство, </a:t>
            </a:r>
            <a:r>
              <a:rPr lang="ru" altLang="ru-RU" sz="1500" i="1" dirty="0"/>
              <a:t>darkblue </a:t>
            </a:r>
            <a:r>
              <a:rPr lang="ru" altLang="ru-RU" sz="1500" dirty="0"/>
              <a:t>— значение. При использовании с веб-страницами селекторы обычно являются тегами HTML.</a:t>
            </a:r>
          </a:p>
          <a:p>
            <a:pPr lvl="1">
              <a:spcAft>
                <a:spcPct val="35000"/>
              </a:spcAft>
              <a:buFont typeface="Times" panose="02020603050405020304" pitchFamily="18" charset="0"/>
              <a:buNone/>
            </a:pPr>
            <a:r>
              <a:rPr lang="ru" altLang="ru-RU" sz="1400" dirty="0">
                <a:solidFill>
                  <a:srgbClr val="FFFF00"/>
                </a:solidFill>
                <a:latin typeface="Courier New" panose="02070309020205020404" pitchFamily="49" charset="0"/>
              </a:rPr>
              <a:t>h2 {цвет: темно-синий;}</a:t>
            </a:r>
            <a:endParaRPr lang="en-US" altLang="ru-RU" sz="1400" dirty="0">
              <a:solidFill>
                <a:srgbClr val="FFFF00"/>
              </a:solidFill>
            </a:endParaRPr>
          </a:p>
          <a:p>
            <a:pPr>
              <a:spcAft>
                <a:spcPct val="35000"/>
              </a:spcAft>
            </a:pPr>
            <a:r>
              <a:rPr lang="ru" altLang="ru-RU" sz="1500" dirty="0"/>
              <a:t>Синтаксис правила CSS:</a:t>
            </a:r>
          </a:p>
          <a:p>
            <a:pPr lvl="1">
              <a:spcAft>
                <a:spcPct val="35000"/>
              </a:spcAft>
              <a:buFont typeface="Times" panose="02020603050405020304" pitchFamily="18" charset="0"/>
              <a:buNone/>
            </a:pPr>
            <a:r>
              <a:rPr lang="ru" altLang="ru-RU" sz="1400" dirty="0">
                <a:solidFill>
                  <a:srgbClr val="FFFF00"/>
                </a:solidFill>
                <a:latin typeface="Courier New" panose="02070309020205020404" pitchFamily="49" charset="0"/>
              </a:rPr>
              <a:t>селектор { свойство: значение;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CB0D07C2-0470-4467-AF53-8C5B4D448660}"/>
              </a:ext>
            </a:extLst>
          </p:cNvPr>
          <p:cNvSpPr>
            <a:spLocks noGrp="1" noChangeArrowheads="1"/>
          </p:cNvSpPr>
          <p:nvPr>
            <p:ph type="title"/>
          </p:nvPr>
        </p:nvSpPr>
        <p:spPr>
          <a:ln/>
        </p:spPr>
        <p:txBody>
          <a:bodyPr/>
          <a:lstStyle/>
          <a:p>
            <a:r>
              <a:rPr lang="ru" altLang="ru-RU" dirty="0">
                <a:solidFill>
                  <a:schemeClr val="accent6"/>
                </a:solidFill>
              </a:rPr>
              <a:t>Группировка стилей и селекторов</a:t>
            </a:r>
          </a:p>
        </p:txBody>
      </p:sp>
      <p:sp>
        <p:nvSpPr>
          <p:cNvPr id="65539" name="Rectangle 3">
            <a:extLst>
              <a:ext uri="{FF2B5EF4-FFF2-40B4-BE49-F238E27FC236}">
                <a16:creationId xmlns:a16="http://schemas.microsoft.com/office/drawing/2014/main" id="{C4FB5840-11EB-4320-914E-C2C028AD7F6A}"/>
              </a:ext>
            </a:extLst>
          </p:cNvPr>
          <p:cNvSpPr>
            <a:spLocks noGrp="1" noChangeArrowheads="1"/>
          </p:cNvSpPr>
          <p:nvPr>
            <p:ph type="body" idx="1"/>
          </p:nvPr>
        </p:nvSpPr>
        <p:spPr>
          <a:xfrm>
            <a:off x="471947" y="1463039"/>
            <a:ext cx="8426025" cy="3511127"/>
          </a:xfrm>
          <a:ln/>
        </p:spPr>
        <p:txBody>
          <a:bodyPr>
            <a:normAutofit fontScale="92500" lnSpcReduction="20000"/>
          </a:bodyPr>
          <a:lstStyle/>
          <a:p>
            <a:pPr>
              <a:lnSpc>
                <a:spcPct val="80000"/>
              </a:lnSpc>
              <a:spcAft>
                <a:spcPct val="10000"/>
              </a:spcAft>
            </a:pPr>
            <a:r>
              <a:rPr lang="ru" altLang="ru-RU" sz="1000" dirty="0"/>
              <a:t>Каждое правило может включать </a:t>
            </a:r>
            <a:r>
              <a:rPr lang="ru" altLang="ru-RU" sz="1000" i="1" dirty="0"/>
              <a:t>несколько стилей </a:t>
            </a:r>
            <a:r>
              <a:rPr lang="ru" altLang="ru-RU" sz="1000" dirty="0"/>
              <a:t>, просто разделяя их точкой с запятой:</a:t>
            </a:r>
          </a:p>
          <a:p>
            <a:pPr lvl="1">
              <a:lnSpc>
                <a:spcPct val="80000"/>
              </a:lnSpc>
              <a:spcAft>
                <a:spcPct val="10000"/>
              </a:spcAft>
              <a:buFont typeface="Times" panose="02020603050405020304" pitchFamily="18" charset="0"/>
              <a:buNone/>
            </a:pPr>
            <a:r>
              <a:rPr lang="ru" altLang="ru-RU" sz="1500" dirty="0">
                <a:solidFill>
                  <a:srgbClr val="FFFF00"/>
                </a:solidFill>
                <a:latin typeface="Courier New" panose="02070309020205020404" pitchFamily="49" charset="0"/>
              </a:rPr>
              <a:t>h2 { цвет: </a:t>
            </a:r>
            <a:r>
              <a:rPr lang="ru" altLang="ru-RU" sz="1500" dirty="0" err="1">
                <a:solidFill>
                  <a:srgbClr val="FFFF00"/>
                </a:solidFill>
                <a:latin typeface="Courier New" panose="02070309020205020404" pitchFamily="49" charset="0"/>
              </a:rPr>
              <a:t>темно-синий </a:t>
            </a:r>
            <a:r>
              <a:rPr lang="ru" altLang="ru-RU" sz="1500" dirty="0">
                <a:solidFill>
                  <a:srgbClr val="FFFF00"/>
                </a:solidFill>
                <a:latin typeface="Courier New" panose="02070309020205020404" pitchFamily="49" charset="0"/>
              </a:rPr>
              <a:t>; стиль шрифта: курсив;}</a:t>
            </a:r>
          </a:p>
          <a:p>
            <a:pPr lvl="1">
              <a:lnSpc>
                <a:spcPct val="80000"/>
              </a:lnSpc>
              <a:spcAft>
                <a:spcPct val="10000"/>
              </a:spcAft>
              <a:buFont typeface="Times" panose="02020603050405020304" pitchFamily="18" charset="0"/>
              <a:buNone/>
            </a:pPr>
            <a:endParaRPr lang="en-US" altLang="ru-RU" sz="1000" dirty="0">
              <a:solidFill>
                <a:srgbClr val="9A0B09"/>
              </a:solidFill>
              <a:latin typeface="Courier New" panose="02070309020205020404" pitchFamily="49" charset="0"/>
            </a:endParaRPr>
          </a:p>
          <a:p>
            <a:pPr>
              <a:lnSpc>
                <a:spcPct val="80000"/>
              </a:lnSpc>
              <a:spcAft>
                <a:spcPct val="10000"/>
              </a:spcAft>
            </a:pPr>
            <a:r>
              <a:rPr lang="ru" altLang="ru-RU" sz="1000" dirty="0"/>
              <a:t>Кроме того, </a:t>
            </a:r>
            <a:r>
              <a:rPr lang="ru" altLang="ru-RU" sz="1000" i="1" dirty="0"/>
              <a:t>несколько селекторов </a:t>
            </a:r>
            <a:r>
              <a:rPr lang="ru" altLang="ru-RU" sz="1000" dirty="0"/>
              <a:t>, имеющих одинаковые стили, можно сгруппировать, разделив их запятыми:</a:t>
            </a:r>
          </a:p>
          <a:p>
            <a:pPr lvl="1">
              <a:lnSpc>
                <a:spcPct val="80000"/>
              </a:lnSpc>
              <a:spcAft>
                <a:spcPct val="10000"/>
              </a:spcAft>
              <a:buFont typeface="Times" panose="02020603050405020304" pitchFamily="18" charset="0"/>
              <a:buNone/>
            </a:pPr>
            <a:r>
              <a:rPr lang="ru" altLang="ru-RU" sz="1300" dirty="0">
                <a:solidFill>
                  <a:srgbClr val="FFFF00"/>
                </a:solidFill>
                <a:latin typeface="Courier New" panose="02070309020205020404" pitchFamily="49" charset="0"/>
              </a:rPr>
              <a:t>h1, h2, h3 { цвет: </a:t>
            </a:r>
            <a:r>
              <a:rPr lang="ru" altLang="ru-RU" sz="1300" dirty="0" err="1">
                <a:solidFill>
                  <a:srgbClr val="FFFF00"/>
                </a:solidFill>
                <a:latin typeface="Courier New" panose="02070309020205020404" pitchFamily="49" charset="0"/>
              </a:rPr>
              <a:t>темно-синий </a:t>
            </a:r>
            <a:r>
              <a:rPr lang="ru" altLang="ru-RU" sz="1300" dirty="0">
                <a:solidFill>
                  <a:srgbClr val="FFFF00"/>
                </a:solidFill>
                <a:latin typeface="Courier New" panose="02070309020205020404" pitchFamily="49" charset="0"/>
              </a:rPr>
              <a:t>; стиль шрифта: курсив;}</a:t>
            </a:r>
          </a:p>
          <a:p>
            <a:pPr lvl="1">
              <a:lnSpc>
                <a:spcPct val="80000"/>
              </a:lnSpc>
              <a:spcAft>
                <a:spcPct val="10000"/>
              </a:spcAft>
              <a:buFont typeface="Times" panose="02020603050405020304" pitchFamily="18" charset="0"/>
              <a:buNone/>
            </a:pPr>
            <a:endParaRPr lang="en-US" altLang="ru-RU" sz="1000" dirty="0">
              <a:solidFill>
                <a:srgbClr val="9A0B09"/>
              </a:solidFill>
              <a:latin typeface="Courier New" panose="02070309020205020404" pitchFamily="49" charset="0"/>
            </a:endParaRPr>
          </a:p>
          <a:p>
            <a:pPr>
              <a:lnSpc>
                <a:spcPct val="80000"/>
              </a:lnSpc>
              <a:spcAft>
                <a:spcPct val="10000"/>
              </a:spcAft>
            </a:pPr>
            <a:r>
              <a:rPr lang="ru" altLang="ru-RU" sz="1000" i="1" dirty="0"/>
              <a:t>Контекстные селекторы </a:t>
            </a:r>
            <a:r>
              <a:rPr lang="ru" altLang="ru-RU" sz="1000" dirty="0"/>
              <a:t>позволяют указать, что что-то изменится, но только когда это используется в сочетании с чем-то еще. Со следующим стилем </a:t>
            </a:r>
            <a:r>
              <a:rPr lang="ru" altLang="ru-RU" sz="1000" dirty="0">
                <a:latin typeface="Courier New" panose="02070309020205020404" pitchFamily="49" charset="0"/>
              </a:rPr>
              <a:t>strong </a:t>
            </a:r>
            <a:r>
              <a:rPr lang="ru" altLang="ru-RU" sz="1000" dirty="0"/>
              <a:t>будет отображаться красным, но только когда он встречается в </a:t>
            </a:r>
            <a:r>
              <a:rPr lang="ru" altLang="ru-RU" sz="1000" dirty="0">
                <a:latin typeface="Courier New" panose="02070309020205020404" pitchFamily="49" charset="0"/>
              </a:rPr>
              <a:t>li </a:t>
            </a:r>
            <a:r>
              <a:rPr lang="ru" altLang="ru-RU" sz="1000" dirty="0"/>
              <a:t>внутри </a:t>
            </a:r>
            <a:r>
              <a:rPr lang="ru" altLang="ru-RU" sz="1000" dirty="0">
                <a:latin typeface="Courier New" panose="02070309020205020404" pitchFamily="49" charset="0"/>
              </a:rPr>
              <a:t>ul </a:t>
            </a:r>
            <a:r>
              <a:rPr lang="ru" altLang="ru-RU" sz="1000" dirty="0"/>
              <a:t>.</a:t>
            </a:r>
          </a:p>
          <a:p>
            <a:pPr lvl="1">
              <a:lnSpc>
                <a:spcPct val="80000"/>
              </a:lnSpc>
              <a:spcAft>
                <a:spcPct val="10000"/>
              </a:spcAft>
              <a:buFont typeface="Times" panose="02020603050405020304" pitchFamily="18" charset="0"/>
              <a:buNone/>
            </a:pPr>
            <a:r>
              <a:rPr lang="en-US" altLang="ru-RU" sz="1300" dirty="0">
                <a:solidFill>
                  <a:srgbClr val="FFFF00"/>
                </a:solidFill>
                <a:latin typeface="Courier New" panose="02070309020205020404" pitchFamily="49" charset="0"/>
              </a:rPr>
              <a:t>ul</a:t>
            </a:r>
            <a:r>
              <a:rPr lang="ru" altLang="ru-RU" sz="1300" dirty="0">
                <a:solidFill>
                  <a:srgbClr val="FFFF00"/>
                </a:solidFill>
                <a:latin typeface="Courier New" panose="02070309020205020404" pitchFamily="49" charset="0"/>
              </a:rPr>
              <a:t> </a:t>
            </a:r>
            <a:r>
              <a:rPr lang="en-US" altLang="ru-RU" sz="1300" dirty="0">
                <a:solidFill>
                  <a:srgbClr val="FFFF00"/>
                </a:solidFill>
                <a:latin typeface="Courier New" panose="02070309020205020404" pitchFamily="49" charset="0"/>
              </a:rPr>
              <a:t>li</a:t>
            </a:r>
            <a:r>
              <a:rPr lang="ru" altLang="ru-RU" sz="1300" dirty="0">
                <a:solidFill>
                  <a:srgbClr val="FFFF00"/>
                </a:solidFill>
                <a:latin typeface="Courier New" panose="02070309020205020404" pitchFamily="49" charset="0"/>
              </a:rPr>
              <a:t> {цвет: красный;}</a:t>
            </a:r>
          </a:p>
          <a:p>
            <a:pPr>
              <a:lnSpc>
                <a:spcPct val="80000"/>
              </a:lnSpc>
              <a:spcAft>
                <a:spcPct val="10000"/>
              </a:spcAft>
              <a:buFont typeface="Wingdings" panose="05000000000000000000" pitchFamily="2" charset="2"/>
              <a:buNone/>
            </a:pPr>
            <a:r>
              <a:rPr lang="ru" altLang="ru-RU" sz="1000" dirty="0"/>
              <a:t>Элементы, изменяемые контекстными селекторами, не обязательно должны появляться сразу друг внутри друга (при использовании этого стиля текст </a:t>
            </a:r>
            <a:r>
              <a:rPr lang="ru" altLang="ru-RU" sz="1000" b="1" dirty="0"/>
              <a:t>blah </a:t>
            </a:r>
            <a:r>
              <a:rPr lang="ru" altLang="ru-RU" sz="1000" dirty="0"/>
              <a:t>все равно будет красным: </a:t>
            </a:r>
            <a:r>
              <a:rPr lang="ru" altLang="ru-RU" sz="1000" dirty="0">
                <a:latin typeface="Courier New" panose="02070309020205020404" pitchFamily="49" charset="0"/>
              </a:rPr>
              <a:t>&lt;ul&gt;&lt; </a:t>
            </a:r>
            <a:r>
              <a:rPr lang="ru" altLang="ru-RU" sz="1000" dirty="0" err="1">
                <a:latin typeface="Courier New" panose="02070309020205020404" pitchFamily="49" charset="0"/>
              </a:rPr>
              <a:t>ol </a:t>
            </a:r>
            <a:r>
              <a:rPr lang="ru" altLang="ru-RU" sz="1000" dirty="0">
                <a:latin typeface="Courier New" panose="02070309020205020404" pitchFamily="49" charset="0"/>
              </a:rPr>
              <a:t>&gt;&lt;li&gt;&lt;strong&gt; blah &lt;/strong&gt;&lt;/li&gt;&lt;/ </a:t>
            </a:r>
            <a:r>
              <a:rPr lang="ru" altLang="ru-RU" sz="1000" dirty="0" err="1">
                <a:latin typeface="Courier New" panose="02070309020205020404" pitchFamily="49" charset="0"/>
              </a:rPr>
              <a:t>ol </a:t>
            </a:r>
            <a:r>
              <a:rPr lang="ru" altLang="ru-RU" sz="1000" dirty="0">
                <a:latin typeface="Courier New" panose="02070309020205020404" pitchFamily="49" charset="0"/>
              </a:rPr>
              <a:t>&gt;&lt;/ul&gt; </a:t>
            </a:r>
            <a:r>
              <a:rPr lang="ru" altLang="ru-RU" sz="1000" dirty="0"/>
              <a:t>).</a:t>
            </a:r>
            <a:endParaRPr lang="en-US" altLang="ru-RU" sz="1000" dirty="0">
              <a:solidFill>
                <a:srgbClr val="9A0B09"/>
              </a:solidFill>
              <a:latin typeface="Courier New" panose="02070309020205020404" pitchFamily="49" charset="0"/>
            </a:endParaRPr>
          </a:p>
          <a:p>
            <a:pPr>
              <a:lnSpc>
                <a:spcPct val="80000"/>
              </a:lnSpc>
              <a:spcAft>
                <a:spcPct val="10000"/>
              </a:spcAft>
            </a:pPr>
            <a:r>
              <a:rPr lang="ru" altLang="ru-RU" sz="1000" i="1" dirty="0"/>
              <a:t>Прямые дочерние селекторы </a:t>
            </a:r>
            <a:r>
              <a:rPr lang="ru" altLang="ru-RU" sz="1000" dirty="0"/>
              <a:t>позволяют указать, что что-то изменится, но только те, которые находятся непосредственно внутри другого элемента. При использовании следующего стиля только те </a:t>
            </a:r>
            <a:r>
              <a:rPr lang="ru" altLang="ru-RU" sz="1000" dirty="0">
                <a:latin typeface="Courier New" panose="02070309020205020404" pitchFamily="49" charset="0"/>
              </a:rPr>
              <a:t>сильные </a:t>
            </a:r>
            <a:r>
              <a:rPr lang="ru" altLang="ru-RU" sz="1000" dirty="0"/>
              <a:t>элементы, которые находятся непосредственно внутри </a:t>
            </a:r>
            <a:r>
              <a:rPr lang="ru" altLang="ru-RU" sz="1000" dirty="0">
                <a:latin typeface="Courier New" panose="02070309020205020404" pitchFamily="49" charset="0"/>
              </a:rPr>
              <a:t>h1, </a:t>
            </a:r>
            <a:r>
              <a:rPr lang="ru" altLang="ru-RU" sz="1000" dirty="0"/>
              <a:t>будут фиолетовыми; ни один </a:t>
            </a:r>
            <a:r>
              <a:rPr lang="ru" altLang="ru-RU" sz="1000" dirty="0">
                <a:latin typeface="Courier New" panose="02070309020205020404" pitchFamily="49" charset="0"/>
              </a:rPr>
              <a:t>сильный </a:t>
            </a:r>
            <a:r>
              <a:rPr lang="ru" altLang="ru-RU" sz="1000" dirty="0"/>
              <a:t>тег, расположенный глубже в таблице, не будет фиолетовым.</a:t>
            </a:r>
          </a:p>
          <a:p>
            <a:pPr lvl="1">
              <a:lnSpc>
                <a:spcPct val="80000"/>
              </a:lnSpc>
              <a:spcAft>
                <a:spcPct val="10000"/>
              </a:spcAft>
              <a:buFont typeface="Times" panose="02020603050405020304" pitchFamily="18" charset="0"/>
              <a:buNone/>
            </a:pPr>
            <a:r>
              <a:rPr lang="ru" altLang="ru-RU" sz="1300" dirty="0">
                <a:solidFill>
                  <a:srgbClr val="FFFF00"/>
                </a:solidFill>
                <a:latin typeface="Courier New" panose="02070309020205020404" pitchFamily="49" charset="0"/>
              </a:rPr>
              <a:t>h1 &gt; сильный { цвет: фиолетовый;}</a:t>
            </a:r>
            <a:endParaRPr lang="en-US" altLang="ru-RU" sz="1300" i="1" dirty="0">
              <a:solidFill>
                <a:srgbClr val="FFFF00"/>
              </a:solidFill>
            </a:endParaRPr>
          </a:p>
          <a:p>
            <a:pPr>
              <a:lnSpc>
                <a:spcPct val="80000"/>
              </a:lnSpc>
              <a:spcAft>
                <a:spcPct val="10000"/>
              </a:spcAft>
            </a:pPr>
            <a:endParaRPr lang="en-US" altLang="ru-RU" sz="1000" i="1" dirty="0"/>
          </a:p>
          <a:p>
            <a:pPr>
              <a:lnSpc>
                <a:spcPct val="80000"/>
              </a:lnSpc>
              <a:spcAft>
                <a:spcPct val="10000"/>
              </a:spcAft>
            </a:pPr>
            <a:r>
              <a:rPr lang="ru" altLang="ru-RU" sz="1000" i="1" dirty="0"/>
              <a:t>Смежные селекторы </a:t>
            </a:r>
            <a:r>
              <a:rPr lang="ru" altLang="ru-RU" sz="1000" dirty="0"/>
              <a:t>позволяют указать, что что-то изменится, но только если этому предшествует что-то еще. При использовании следующего стиля только те ссылки ( </a:t>
            </a:r>
            <a:r>
              <a:rPr lang="ru" altLang="ru-RU" sz="1000" dirty="0">
                <a:latin typeface="Courier New" panose="02070309020205020404" pitchFamily="49" charset="0"/>
              </a:rPr>
              <a:t>a </a:t>
            </a:r>
            <a:r>
              <a:rPr lang="ru" altLang="ru-RU" sz="1000" dirty="0"/>
              <a:t>), которым предшествует </a:t>
            </a:r>
            <a:r>
              <a:rPr lang="ru" altLang="ru-RU" sz="1000" dirty="0">
                <a:latin typeface="Courier New" panose="02070309020205020404" pitchFamily="49" charset="0"/>
              </a:rPr>
              <a:t>h2, </a:t>
            </a:r>
            <a:r>
              <a:rPr lang="ru" altLang="ru-RU" sz="1000" dirty="0"/>
              <a:t>будут зелеными.</a:t>
            </a:r>
          </a:p>
          <a:p>
            <a:pPr lvl="1">
              <a:lnSpc>
                <a:spcPct val="80000"/>
              </a:lnSpc>
              <a:spcAft>
                <a:spcPct val="10000"/>
              </a:spcAft>
              <a:buFont typeface="Times" panose="02020603050405020304" pitchFamily="18" charset="0"/>
              <a:buNone/>
            </a:pPr>
            <a:r>
              <a:rPr lang="ru" altLang="ru-RU" sz="1300" dirty="0">
                <a:solidFill>
                  <a:srgbClr val="FFFF00"/>
                </a:solidFill>
                <a:latin typeface="Courier New" panose="02070309020205020404" pitchFamily="49" charset="0"/>
              </a:rPr>
              <a:t>h2 + a { цвет: зеленый;}</a:t>
            </a:r>
          </a:p>
          <a:p>
            <a:pPr>
              <a:lnSpc>
                <a:spcPct val="80000"/>
              </a:lnSpc>
              <a:spcAft>
                <a:spcPct val="10000"/>
              </a:spcAft>
              <a:buFont typeface="Wingdings" panose="05000000000000000000" pitchFamily="2" charset="2"/>
              <a:buNone/>
            </a:pPr>
            <a:r>
              <a:rPr lang="ru" altLang="ru-RU" sz="1000" dirty="0"/>
              <a:t>Элементы, которые изменяются соседними селекторами, появляются сразу друг за другом. При использовании этого стиля эта ссылка будет зеленой: </a:t>
            </a:r>
            <a:r>
              <a:rPr lang="ru" altLang="ru-RU" sz="1000" dirty="0">
                <a:latin typeface="Courier New" panose="02070309020205020404" pitchFamily="49" charset="0"/>
              </a:rPr>
              <a:t>&lt;h2&gt;Посетите Стэнфорд!&lt;/h2&gt; &lt;a href ="http://www.stanford.edu"&gt; нажмите здесь&lt;/a&gt;. </a:t>
            </a:r>
            <a:br>
              <a:rPr lang="en-US" altLang="ru-RU" sz="1000" dirty="0">
                <a:latin typeface="Courier New" panose="02070309020205020404" pitchFamily="49" charset="0"/>
              </a:rPr>
            </a:br>
            <a:r>
              <a:rPr lang="ru" altLang="ru-RU" sz="1000" dirty="0"/>
              <a:t>Эта ссылка не будет: </a:t>
            </a:r>
            <a:r>
              <a:rPr lang="ru" altLang="ru-RU" sz="1000" dirty="0">
                <a:latin typeface="Courier New" panose="02070309020205020404" pitchFamily="49" charset="0"/>
              </a:rPr>
              <a:t>&lt;h2&gt;Посетите Стэнфорд! &lt;a href ="http://www.stanford.edu"&gt; нажмите здесь&lt;/a&gt;&lt;/h2&gt; </a:t>
            </a:r>
            <a:r>
              <a:rPr lang="ru" altLang="ru-RU" sz="1000" dirty="0"/>
              <a:t>.</a:t>
            </a:r>
          </a:p>
          <a:p>
            <a:pPr lvl="1">
              <a:lnSpc>
                <a:spcPct val="80000"/>
              </a:lnSpc>
              <a:spcAft>
                <a:spcPct val="10000"/>
              </a:spcAft>
              <a:buFont typeface="Times" panose="02020603050405020304" pitchFamily="18" charset="0"/>
              <a:buNone/>
            </a:pPr>
            <a:endParaRPr lang="en-US" altLang="ru-RU" sz="1000" dirty="0">
              <a:solidFill>
                <a:srgbClr val="9A0B09"/>
              </a:solidFill>
              <a:latin typeface="Courier New" panose="02070309020205020404" pitchFamily="49" charset="0"/>
            </a:endParaRPr>
          </a:p>
          <a:p>
            <a:pPr>
              <a:lnSpc>
                <a:spcPct val="80000"/>
              </a:lnSpc>
              <a:spcAft>
                <a:spcPct val="10000"/>
              </a:spcAft>
            </a:pPr>
            <a:r>
              <a:rPr lang="ru" altLang="ru-RU" sz="1000" dirty="0"/>
              <a:t>Вы также можете группировать селекторы </a:t>
            </a:r>
            <a:r>
              <a:rPr lang="ru" altLang="ru-RU" sz="1000" i="1" dirty="0"/>
              <a:t>по</a:t>
            </a:r>
            <a:r>
              <a:rPr lang="ru" altLang="ru-RU" sz="1000" dirty="0"/>
              <a:t> </a:t>
            </a:r>
            <a:r>
              <a:rPr lang="ru" altLang="ru-RU" sz="1000" i="1" dirty="0"/>
              <a:t>атрибут </a:t>
            </a:r>
            <a:r>
              <a:rPr lang="ru" altLang="ru-RU" sz="1000" dirty="0"/>
              <a:t>. При использовании следующего стиля центрированные теги h2 (&lt;h2 align="center"&gt;) будут окружены пунктирной рамкой:</a:t>
            </a:r>
          </a:p>
          <a:p>
            <a:pPr lvl="1">
              <a:lnSpc>
                <a:spcPct val="80000"/>
              </a:lnSpc>
              <a:spcAft>
                <a:spcPct val="10000"/>
              </a:spcAft>
              <a:buFont typeface="Times" panose="02020603050405020304" pitchFamily="18" charset="0"/>
              <a:buNone/>
            </a:pPr>
            <a:r>
              <a:rPr lang="ru" altLang="ru-RU" sz="1300" dirty="0">
                <a:solidFill>
                  <a:srgbClr val="FFFF00"/>
                </a:solidFill>
                <a:latin typeface="Courier New" panose="02070309020205020404" pitchFamily="49" charset="0"/>
              </a:rPr>
              <a:t>h2[align="center"] { border: dotted;}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5539">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539">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539">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553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53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553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5539">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5539">
                                            <p:txEl>
                                              <p:pRg st="8" end="8"/>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5539">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5539">
                                            <p:txEl>
                                              <p:pRg st="10" end="1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5539">
                                            <p:txEl>
                                              <p:pRg st="12" end="1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5539">
                                            <p:txEl>
                                              <p:pRg st="13" end="13"/>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5539">
                                            <p:txEl>
                                              <p:pRg st="14" end="14"/>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5539">
                                            <p:txEl>
                                              <p:pRg st="16" end="16"/>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5539">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FE6A9DDC-D6A9-439A-BBCB-960D1B1AADD6}"/>
              </a:ext>
            </a:extLst>
          </p:cNvPr>
          <p:cNvSpPr>
            <a:spLocks noGrp="1" noChangeArrowheads="1"/>
          </p:cNvSpPr>
          <p:nvPr>
            <p:ph type="title"/>
          </p:nvPr>
        </p:nvSpPr>
        <p:spPr>
          <a:ln/>
        </p:spPr>
        <p:txBody>
          <a:bodyPr/>
          <a:lstStyle/>
          <a:p>
            <a:r>
              <a:rPr lang="ru" altLang="ru-RU" dirty="0">
                <a:solidFill>
                  <a:schemeClr val="accent6"/>
                </a:solidFill>
              </a:rPr>
              <a:t>Где размещать стили?</a:t>
            </a:r>
          </a:p>
        </p:txBody>
      </p:sp>
      <p:sp>
        <p:nvSpPr>
          <p:cNvPr id="31747" name="Rectangle 3">
            <a:extLst>
              <a:ext uri="{FF2B5EF4-FFF2-40B4-BE49-F238E27FC236}">
                <a16:creationId xmlns:a16="http://schemas.microsoft.com/office/drawing/2014/main" id="{B79049ED-077E-4A76-8D21-7DBA7138D164}"/>
              </a:ext>
            </a:extLst>
          </p:cNvPr>
          <p:cNvSpPr>
            <a:spLocks noGrp="1" noChangeArrowheads="1"/>
          </p:cNvSpPr>
          <p:nvPr>
            <p:ph type="body" idx="1"/>
          </p:nvPr>
        </p:nvSpPr>
        <p:spPr>
          <a:xfrm>
            <a:off x="463713" y="1312605"/>
            <a:ext cx="8259097" cy="3476141"/>
          </a:xfrm>
          <a:ln/>
        </p:spPr>
        <p:txBody>
          <a:bodyPr>
            <a:normAutofit fontScale="77500" lnSpcReduction="20000"/>
          </a:bodyPr>
          <a:lstStyle/>
          <a:p>
            <a:r>
              <a:rPr lang="ru" altLang="ru-RU" dirty="0"/>
              <a:t>Информацию о стиле можно найти в трех местах:</a:t>
            </a:r>
          </a:p>
          <a:p>
            <a:pPr lvl="1"/>
            <a:r>
              <a:rPr lang="ru" altLang="ru-RU" dirty="0"/>
              <a:t>Внешние по отношению к страницам сайта</a:t>
            </a:r>
          </a:p>
          <a:p>
            <a:pPr lvl="1"/>
            <a:r>
              <a:rPr lang="ru" altLang="ru-RU" dirty="0"/>
              <a:t>Внутренний для каждой страницы</a:t>
            </a:r>
          </a:p>
          <a:p>
            <a:pPr lvl="1"/>
            <a:r>
              <a:rPr lang="ru" altLang="ru-RU" dirty="0"/>
              <a:t>Встроенный с отдельными тегами</a:t>
            </a:r>
          </a:p>
          <a:p>
            <a:r>
              <a:rPr lang="ru" altLang="ru-RU" dirty="0"/>
              <a:t>Как правило, предпочтительным методом является создание внешнего файла таблицы стилей. Чтобы в полной мере воспользоваться преимуществами CSS, таблица стилей для сайта должна находиться в этом одном внешнем файле, чтобы любые изменения применялись ко всему сайту. Это также означает, что для одного сайта нужно загрузить только один документ стилей.</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EE092582-051D-4B81-8BBD-9E40FC85340C}"/>
              </a:ext>
            </a:extLst>
          </p:cNvPr>
          <p:cNvSpPr>
            <a:spLocks noGrp="1" noChangeArrowheads="1"/>
          </p:cNvSpPr>
          <p:nvPr>
            <p:ph type="title"/>
          </p:nvPr>
        </p:nvSpPr>
        <p:spPr>
          <a:ln/>
        </p:spPr>
        <p:txBody>
          <a:bodyPr/>
          <a:lstStyle/>
          <a:p>
            <a:r>
              <a:rPr lang="ru" altLang="ru-RU" dirty="0">
                <a:solidFill>
                  <a:schemeClr val="accent6"/>
                </a:solidFill>
              </a:rPr>
              <a:t>Расположение стиля: Внешнее</a:t>
            </a:r>
          </a:p>
        </p:txBody>
      </p:sp>
      <p:sp>
        <p:nvSpPr>
          <p:cNvPr id="35843" name="Rectangle 3">
            <a:extLst>
              <a:ext uri="{FF2B5EF4-FFF2-40B4-BE49-F238E27FC236}">
                <a16:creationId xmlns:a16="http://schemas.microsoft.com/office/drawing/2014/main" id="{3C80F127-1AF1-4790-B484-AE457B31DE62}"/>
              </a:ext>
            </a:extLst>
          </p:cNvPr>
          <p:cNvSpPr>
            <a:spLocks noGrp="1" noChangeArrowheads="1"/>
          </p:cNvSpPr>
          <p:nvPr>
            <p:ph type="body" idx="1"/>
          </p:nvPr>
        </p:nvSpPr>
        <p:spPr>
          <a:ln/>
        </p:spPr>
        <p:txBody>
          <a:bodyPr>
            <a:normAutofit/>
          </a:bodyPr>
          <a:lstStyle/>
          <a:p>
            <a:pPr>
              <a:lnSpc>
                <a:spcPct val="80000"/>
              </a:lnSpc>
            </a:pPr>
            <a:r>
              <a:rPr lang="ru" altLang="ru-RU" sz="1200" dirty="0"/>
              <a:t>Наиболее распространенным местом размещения информации о стиле является внешний документ, на который напрямую ссылается каждая страница веб-сайта.</a:t>
            </a:r>
          </a:p>
          <a:p>
            <a:pPr>
              <a:lnSpc>
                <a:spcPct val="80000"/>
              </a:lnSpc>
            </a:pPr>
            <a:r>
              <a:rPr lang="ru" altLang="ru-RU" sz="1200" dirty="0"/>
              <a:t>Любые изменения, внесенные в этот документ, будут затем применены ко всему веб-сайту по мере того, как пользователи будут открывать каждую страницу.</a:t>
            </a:r>
          </a:p>
          <a:p>
            <a:pPr>
              <a:lnSpc>
                <a:spcPct val="80000"/>
              </a:lnSpc>
            </a:pPr>
            <a:r>
              <a:rPr lang="ru" altLang="ru-RU" sz="1200" dirty="0"/>
              <a:t>Внешние таблицы стилей имеют расширение . </a:t>
            </a:r>
            <a:r>
              <a:rPr lang="ru" altLang="ru-RU" sz="1200" dirty="0" err="1"/>
              <a:t>css </a:t>
            </a:r>
            <a:r>
              <a:rPr lang="ru" altLang="ru-RU" sz="1200" dirty="0"/>
              <a:t>.</a:t>
            </a:r>
          </a:p>
          <a:p>
            <a:pPr>
              <a:lnSpc>
                <a:spcPct val="80000"/>
              </a:lnSpc>
            </a:pPr>
            <a:r>
              <a:rPr lang="ru" altLang="ru-RU" sz="1200" dirty="0"/>
              <a:t>При ссылке на внешнюю таблицу стилей вы также можете указать отдельные таблицы стилей по типу носителя:</a:t>
            </a:r>
          </a:p>
          <a:p>
            <a:pPr lvl="1">
              <a:lnSpc>
                <a:spcPct val="80000"/>
              </a:lnSpc>
            </a:pPr>
            <a:r>
              <a:rPr lang="ru" altLang="ru-RU" sz="1200" b="1" dirty="0"/>
              <a:t>все </a:t>
            </a:r>
            <a:r>
              <a:rPr lang="ru" altLang="ru-RU" sz="1200" dirty="0"/>
              <a:t>- Подходит для всех устройств.</a:t>
            </a:r>
          </a:p>
          <a:p>
            <a:pPr lvl="1">
              <a:lnSpc>
                <a:spcPct val="80000"/>
              </a:lnSpc>
            </a:pPr>
            <a:r>
              <a:rPr lang="ru" altLang="ru-RU" sz="1200" b="1" dirty="0"/>
              <a:t>aural </a:t>
            </a:r>
            <a:r>
              <a:rPr lang="ru" altLang="ru-RU" sz="1200" dirty="0"/>
              <a:t>- Предназначен для синтезаторов речи.</a:t>
            </a:r>
          </a:p>
          <a:p>
            <a:pPr lvl="1">
              <a:lnSpc>
                <a:spcPct val="80000"/>
              </a:lnSpc>
            </a:pPr>
            <a:r>
              <a:rPr lang="ru" altLang="ru-RU" sz="1200" b="1" dirty="0"/>
              <a:t>Брайль </a:t>
            </a:r>
            <a:r>
              <a:rPr lang="ru" altLang="ru-RU" sz="1200" dirty="0"/>
              <a:t>- предназначен для устройств тактильной обратной связи со шрифтом Брайля.</a:t>
            </a:r>
          </a:p>
          <a:p>
            <a:pPr lvl="1">
              <a:lnSpc>
                <a:spcPct val="80000"/>
              </a:lnSpc>
            </a:pPr>
            <a:r>
              <a:rPr lang="ru" altLang="ru-RU" sz="1200" b="1" dirty="0"/>
              <a:t>тисненый </a:t>
            </a:r>
            <a:r>
              <a:rPr lang="ru" altLang="ru-RU" sz="1200" dirty="0"/>
              <a:t>— предназначен для принтеров Брайля с постраничной печатью.</a:t>
            </a:r>
          </a:p>
          <a:p>
            <a:pPr lvl="1">
              <a:lnSpc>
                <a:spcPct val="80000"/>
              </a:lnSpc>
            </a:pPr>
            <a:r>
              <a:rPr lang="ru" altLang="ru-RU" sz="1200" b="1" dirty="0"/>
              <a:t>карманный </a:t>
            </a:r>
            <a:r>
              <a:rPr lang="ru" altLang="ru-RU" sz="1200" dirty="0"/>
              <a:t>— предназначен для портативных устройств (обычно с небольшим экраном, монохромным, ограниченной пропускной способностью).</a:t>
            </a:r>
          </a:p>
          <a:p>
            <a:pPr lvl="1">
              <a:lnSpc>
                <a:spcPct val="80000"/>
              </a:lnSpc>
            </a:pPr>
            <a:r>
              <a:rPr lang="ru" altLang="ru-RU" sz="1200" b="1" dirty="0"/>
              <a:t>печать </a:t>
            </a:r>
            <a:r>
              <a:rPr lang="ru" altLang="ru-RU" sz="1200" dirty="0"/>
              <a:t>— предназначена для постраничных, непрозрачных материалов и для документов, просматриваемых на экране в режиме предварительного просмотра печати.</a:t>
            </a:r>
          </a:p>
          <a:p>
            <a:pPr lvl="1">
              <a:lnSpc>
                <a:spcPct val="80000"/>
              </a:lnSpc>
            </a:pPr>
            <a:r>
              <a:rPr lang="ru" altLang="ru-RU" sz="1200" b="1" dirty="0"/>
              <a:t>проекция </a:t>
            </a:r>
            <a:r>
              <a:rPr lang="ru" altLang="ru-RU" sz="1200" dirty="0"/>
              <a:t>- предназначена для проекционных презентаций</a:t>
            </a:r>
          </a:p>
          <a:p>
            <a:pPr lvl="1">
              <a:lnSpc>
                <a:spcPct val="80000"/>
              </a:lnSpc>
            </a:pPr>
            <a:r>
              <a:rPr lang="ru" altLang="ru-RU" sz="1200" b="1" dirty="0"/>
              <a:t>экран </a:t>
            </a:r>
            <a:r>
              <a:rPr lang="ru" altLang="ru-RU" sz="1200" dirty="0"/>
              <a:t>— предназначен в первую очередь для цветных компьютерных экранов.</a:t>
            </a:r>
          </a:p>
          <a:p>
            <a:pPr lvl="1">
              <a:lnSpc>
                <a:spcPct val="80000"/>
              </a:lnSpc>
            </a:pPr>
            <a:r>
              <a:rPr lang="ru" altLang="ru-RU" sz="1200" b="1" dirty="0" err="1"/>
              <a:t>tty </a:t>
            </a:r>
            <a:r>
              <a:rPr lang="ru" altLang="ru-RU" sz="1200" dirty="0"/>
              <a:t>— предназначен для носителей, использующих сетку символов с фиксированным шагом, таких как телетайпы, терминалы или портативные устройства с ограниченными возможностями отображения.</a:t>
            </a:r>
          </a:p>
          <a:p>
            <a:pPr lvl="1">
              <a:lnSpc>
                <a:spcPct val="80000"/>
              </a:lnSpc>
            </a:pPr>
            <a:r>
              <a:rPr lang="ru" altLang="ru-RU" sz="1200" b="1" dirty="0"/>
              <a:t>tv </a:t>
            </a:r>
            <a:r>
              <a:rPr lang="ru" altLang="ru-RU" sz="1200" dirty="0"/>
              <a:t>- Предназначено для устройств телевизионного типа.</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4384</Words>
  <Application>Microsoft Office PowerPoint</Application>
  <PresentationFormat>Экран (16:9)</PresentationFormat>
  <Paragraphs>282</Paragraphs>
  <Slides>40</Slides>
  <Notes>1</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40</vt:i4>
      </vt:variant>
    </vt:vector>
  </HeadingPairs>
  <TitlesOfParts>
    <vt:vector size="51" baseType="lpstr">
      <vt:lpstr>Arial</vt:lpstr>
      <vt:lpstr>Arial Unicode MS</vt:lpstr>
      <vt:lpstr>Book Antiqua</vt:lpstr>
      <vt:lpstr>Calibri</vt:lpstr>
      <vt:lpstr>Courier New</vt:lpstr>
      <vt:lpstr>Georgia</vt:lpstr>
      <vt:lpstr>Times</vt:lpstr>
      <vt:lpstr>Times New Roman</vt:lpstr>
      <vt:lpstr>Verdana</vt:lpstr>
      <vt:lpstr>Wingdings</vt:lpstr>
      <vt:lpstr>Office Theme</vt:lpstr>
      <vt:lpstr>Лекция 2</vt:lpstr>
      <vt:lpstr>Создание таблиц в HTML</vt:lpstr>
      <vt:lpstr>Что такое каскадные таблицы стилей?</vt:lpstr>
      <vt:lpstr>Плюсы и минусы использования CSS</vt:lpstr>
      <vt:lpstr>Основы CSS</vt:lpstr>
      <vt:lpstr>Правила CSS</vt:lpstr>
      <vt:lpstr>Группировка стилей и селекторов</vt:lpstr>
      <vt:lpstr>Где размещать стили?</vt:lpstr>
      <vt:lpstr>Расположение стиля: Внешнее</vt:lpstr>
      <vt:lpstr>Внешний пример</vt:lpstr>
      <vt:lpstr>Расположение стиля: Внутренний</vt:lpstr>
      <vt:lpstr>Расположение стиля: Встроенный</vt:lpstr>
      <vt:lpstr>Иерархия стилей</vt:lpstr>
      <vt:lpstr>!важный</vt:lpstr>
      <vt:lpstr>Классы и идентификаторы</vt:lpstr>
      <vt:lpstr>Пример класса</vt:lpstr>
      <vt:lpstr>Встроенный и блочный дисплей (HTML)</vt:lpstr>
      <vt:lpstr>Встроенное и блочное отображение (CSS)</vt:lpstr>
      <vt:lpstr>Пример – отображение: блок;</vt:lpstr>
      <vt:lpstr>Пример – отображение: встроенное;</vt:lpstr>
      <vt:lpstr>Span и Div</vt:lpstr>
      <vt:lpstr>Пример использования SPAN, DIV, Class и ID</vt:lpstr>
      <vt:lpstr>Единицы измерения</vt:lpstr>
      <vt:lpstr>Шрифт и стили текста</vt:lpstr>
      <vt:lpstr>Изменение элементов списка</vt:lpstr>
      <vt:lpstr>Модель коробки</vt:lpstr>
      <vt:lpstr>Модель Box: IE против CSS</vt:lpstr>
      <vt:lpstr>Псевдоэлементы и псевдоклассы</vt:lpstr>
      <vt:lpstr>Позиционирование</vt:lpstr>
      <vt:lpstr>Абсолютное, относительное, фиксированное, наследование и статическое позиционирование</vt:lpstr>
      <vt:lpstr>Пример абсолютного позиционирования</vt:lpstr>
      <vt:lpstr>Пример относительного позиционирования</vt:lpstr>
      <vt:lpstr>Фиксированное позиционирование – просмотр кода</vt:lpstr>
      <vt:lpstr>Фиксированное позиционирование – веб-браузер Firefox</vt:lpstr>
      <vt:lpstr>Слои и «Ограничительная рамка»</vt:lpstr>
      <vt:lpstr>Пример наслоения 1</vt:lpstr>
      <vt:lpstr>Пример наслоения 2</vt:lpstr>
      <vt:lpstr>Float</vt:lpstr>
      <vt:lpstr>Пример поплавка 1 – поплавок: вправо</vt:lpstr>
      <vt:lpstr>Пример 2 – float: left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2017-08-01T15:40:51Z</dcterms:created>
  <dcterms:modified xsi:type="dcterms:W3CDTF">2024-09-18T04:13:51Z</dcterms:modified>
</cp:coreProperties>
</file>